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4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9" r:id="rId6"/>
    <p:sldId id="261" r:id="rId7"/>
    <p:sldId id="265" r:id="rId8"/>
    <p:sldId id="268" r:id="rId9"/>
    <p:sldId id="267" r:id="rId10"/>
    <p:sldId id="270" r:id="rId11"/>
    <p:sldId id="262" r:id="rId12"/>
    <p:sldId id="266" r:id="rId13"/>
    <p:sldId id="271" r:id="rId14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1" autoAdjust="0"/>
    <p:restoredTop sz="75907" autoAdjust="0"/>
  </p:normalViewPr>
  <p:slideViewPr>
    <p:cSldViewPr snapToGrid="0">
      <p:cViewPr varScale="1">
        <p:scale>
          <a:sx n="70" d="100"/>
          <a:sy n="70" d="100"/>
        </p:scale>
        <p:origin x="888" y="60"/>
      </p:cViewPr>
      <p:guideLst/>
    </p:cSldViewPr>
  </p:slideViewPr>
  <p:outlineViewPr>
    <p:cViewPr>
      <p:scale>
        <a:sx n="33" d="100"/>
        <a:sy n="33" d="100"/>
      </p:scale>
      <p:origin x="0" y="-36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91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B579B-C9F5-4E60-B763-9CCFB8531E5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4" csCatId="accent2" phldr="1"/>
      <dgm:spPr/>
    </dgm:pt>
    <dgm:pt modelId="{5F7BDCD7-83A4-47BF-BE6F-2C30C467829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a-ES" b="0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Aprovació Bases reguladores específiques</a:t>
          </a:r>
          <a:endParaRPr lang="ca-ES" b="0" cap="none" spc="0" dirty="0">
            <a:ln w="0">
              <a:noFill/>
            </a:ln>
            <a:solidFill>
              <a:schemeClr val="tx1"/>
            </a:solidFill>
            <a:effectLst/>
          </a:endParaRPr>
        </a:p>
      </dgm:t>
    </dgm:pt>
    <dgm:pt modelId="{78F11728-28D0-4924-B7FA-B4F1A85DEC2B}" type="parTrans" cxnId="{80C3AF2A-7E0D-4315-BFEF-09E39DA49FD1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A54AD155-25FB-456F-92A6-B5190F52B046}" type="sibTrans" cxnId="{80C3AF2A-7E0D-4315-BFEF-09E39DA49FD1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0059A82F-43C8-40AC-8858-5A62522C15DA}">
      <dgm:prSet phldrT="[Text]"/>
      <dgm:spPr/>
      <dgm:t>
        <a:bodyPr/>
        <a:lstStyle/>
        <a:p>
          <a:r>
            <a:rPr lang="ca-ES" b="0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Convocatòria de les subvencions</a:t>
          </a:r>
          <a:endParaRPr lang="ca-ES" b="0" cap="none" spc="0" dirty="0">
            <a:ln w="0">
              <a:noFill/>
            </a:ln>
            <a:solidFill>
              <a:schemeClr val="tx1"/>
            </a:solidFill>
            <a:effectLst/>
          </a:endParaRPr>
        </a:p>
      </dgm:t>
    </dgm:pt>
    <dgm:pt modelId="{8D600A8C-8002-4953-8A38-BCD27A15C164}" type="parTrans" cxnId="{7619F6EF-FFC6-4AB5-8181-7F3354235223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9BA49FE7-5C23-4F7F-8E65-855822FBE6D5}" type="sibTrans" cxnId="{7619F6EF-FFC6-4AB5-8181-7F3354235223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7389994D-A6A7-47EA-922E-3F153D3BE57F}">
      <dgm:prSet phldrT="[Text]" custT="1"/>
      <dgm:spPr/>
      <dgm:t>
        <a:bodyPr/>
        <a:lstStyle/>
        <a:p>
          <a:r>
            <a:rPr lang="ca-ES" sz="1800" b="1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SOL·LICITUDS</a:t>
          </a:r>
          <a:endParaRPr lang="ca-ES" sz="1800" b="1" cap="none" spc="0" dirty="0">
            <a:ln w="0">
              <a:noFill/>
            </a:ln>
            <a:solidFill>
              <a:schemeClr val="tx1"/>
            </a:solidFill>
            <a:effectLst/>
          </a:endParaRPr>
        </a:p>
      </dgm:t>
    </dgm:pt>
    <dgm:pt modelId="{30975065-0207-4B53-9CF5-CDD287EE4F40}" type="parTrans" cxnId="{0E045D59-C89F-4DAA-B55F-A1B5EF367636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314234DC-62C2-47C9-93E0-BD94425B8F08}" type="sibTrans" cxnId="{0E045D59-C89F-4DAA-B55F-A1B5EF367636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B50FFC33-876B-441E-B05C-C2CC7361B679}">
      <dgm:prSet phldrT="[Text]" custT="1"/>
      <dgm:spPr/>
      <dgm:t>
        <a:bodyPr/>
        <a:lstStyle/>
        <a:p>
          <a:r>
            <a:rPr lang="ca-ES" sz="1800" b="1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RESOLUCIÓ</a:t>
          </a:r>
          <a:endParaRPr lang="ca-ES" sz="1800" b="1" cap="none" spc="0" dirty="0">
            <a:ln w="0">
              <a:noFill/>
            </a:ln>
            <a:solidFill>
              <a:schemeClr val="tx1"/>
            </a:solidFill>
            <a:effectLst/>
          </a:endParaRPr>
        </a:p>
      </dgm:t>
    </dgm:pt>
    <dgm:pt modelId="{24A29F8C-3173-40B6-AB39-6379781CF98B}" type="parTrans" cxnId="{0B77AA5C-9383-4E6A-9170-BC4CF5AC8027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82F2A74F-BD16-4681-9EFA-54FC797C7FAD}" type="sibTrans" cxnId="{0B77AA5C-9383-4E6A-9170-BC4CF5AC8027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34B1BF38-B993-4796-B8CE-26D6F145E448}">
      <dgm:prSet phldrT="[Text]" custT="1"/>
      <dgm:spPr/>
      <dgm:t>
        <a:bodyPr/>
        <a:lstStyle/>
        <a:p>
          <a:r>
            <a:rPr lang="ca-ES" sz="1800" b="1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ACCEPTACIÓ</a:t>
          </a:r>
          <a:endParaRPr lang="ca-ES" sz="1800" b="1" cap="none" spc="0" dirty="0">
            <a:ln w="0">
              <a:noFill/>
            </a:ln>
            <a:solidFill>
              <a:schemeClr val="tx1"/>
            </a:solidFill>
            <a:effectLst/>
          </a:endParaRPr>
        </a:p>
      </dgm:t>
    </dgm:pt>
    <dgm:pt modelId="{9BA8EA8A-1385-48A1-A12E-76C1A65FB849}" type="parTrans" cxnId="{6A522838-5181-483B-AA96-02B838E84951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CB4F83A6-78FF-4A1A-87EE-D0EB9EA6237F}" type="sibTrans" cxnId="{6A522838-5181-483B-AA96-02B838E84951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5B9A5142-82A4-4290-A7B0-F7048E235837}">
      <dgm:prSet phldrT="[Text]" custT="1"/>
      <dgm:spPr/>
      <dgm:t>
        <a:bodyPr/>
        <a:lstStyle/>
        <a:p>
          <a:r>
            <a:rPr lang="ca-ES" sz="1800" b="1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JUSTIFICACIÓ</a:t>
          </a:r>
          <a:endParaRPr lang="ca-ES" sz="1800" b="1" cap="none" spc="0" dirty="0">
            <a:ln w="0">
              <a:noFill/>
            </a:ln>
            <a:solidFill>
              <a:schemeClr val="tx1"/>
            </a:solidFill>
            <a:effectLst/>
          </a:endParaRPr>
        </a:p>
      </dgm:t>
    </dgm:pt>
    <dgm:pt modelId="{72167AD0-2DA2-4290-BBC7-8E5067EB470A}" type="parTrans" cxnId="{4849DA61-B4EA-4F9B-B09B-0A4AE8BC46F6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2FE3266D-D9D5-4EF8-A32C-0FAB3B186364}" type="sibTrans" cxnId="{4849DA61-B4EA-4F9B-B09B-0A4AE8BC46F6}">
      <dgm:prSet/>
      <dgm:spPr/>
      <dgm:t>
        <a:bodyPr/>
        <a:lstStyle/>
        <a:p>
          <a:endParaRPr lang="ca-ES">
            <a:ln>
              <a:noFill/>
            </a:ln>
          </a:endParaRPr>
        </a:p>
      </dgm:t>
    </dgm:pt>
    <dgm:pt modelId="{4814EDC5-7DD4-4524-AAF3-663AF014B0F9}" type="pres">
      <dgm:prSet presAssocID="{3AFB579B-C9F5-4E60-B763-9CCFB8531E5A}" presName="rootnode" presStyleCnt="0">
        <dgm:presLayoutVars>
          <dgm:chMax/>
          <dgm:chPref/>
          <dgm:dir/>
          <dgm:animLvl val="lvl"/>
        </dgm:presLayoutVars>
      </dgm:prSet>
      <dgm:spPr/>
    </dgm:pt>
    <dgm:pt modelId="{05AAAEF0-E3DA-4E4A-9F54-4F643DAB0670}" type="pres">
      <dgm:prSet presAssocID="{5F7BDCD7-83A4-47BF-BE6F-2C30C4678292}" presName="composite" presStyleCnt="0"/>
      <dgm:spPr/>
    </dgm:pt>
    <dgm:pt modelId="{7BC4054E-BF28-4C0A-9E74-25F60C35E616}" type="pres">
      <dgm:prSet presAssocID="{5F7BDCD7-83A4-47BF-BE6F-2C30C4678292}" presName="bentUpArrow1" presStyleLbl="alignImgPlace1" presStyleIdx="0" presStyleCnt="5"/>
      <dgm:spPr/>
    </dgm:pt>
    <dgm:pt modelId="{B10D81B1-CC77-4B7D-9D31-E4647B514063}" type="pres">
      <dgm:prSet presAssocID="{5F7BDCD7-83A4-47BF-BE6F-2C30C4678292}" presName="ParentText" presStyleLbl="node1" presStyleIdx="0" presStyleCnt="6" custScaleX="131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191BE54-D823-4FF2-A152-92271ED77043}" type="pres">
      <dgm:prSet presAssocID="{5F7BDCD7-83A4-47BF-BE6F-2C30C4678292}" presName="Child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13BCB9C0-2D67-4211-9A9F-3A9B82B7D71F}" type="pres">
      <dgm:prSet presAssocID="{A54AD155-25FB-456F-92A6-B5190F52B046}" presName="sibTrans" presStyleCnt="0"/>
      <dgm:spPr/>
    </dgm:pt>
    <dgm:pt modelId="{8F9FD5EC-4CC9-4F73-AE20-C2B1BD329CCC}" type="pres">
      <dgm:prSet presAssocID="{0059A82F-43C8-40AC-8858-5A62522C15DA}" presName="composite" presStyleCnt="0"/>
      <dgm:spPr/>
    </dgm:pt>
    <dgm:pt modelId="{5919CAC6-446D-4796-89AC-CC34CED7C363}" type="pres">
      <dgm:prSet presAssocID="{0059A82F-43C8-40AC-8858-5A62522C15DA}" presName="bentUpArrow1" presStyleLbl="alignImgPlace1" presStyleIdx="1" presStyleCnt="5"/>
      <dgm:spPr/>
    </dgm:pt>
    <dgm:pt modelId="{F105ED43-83EB-4BF4-8C99-B222CC8F4EA8}" type="pres">
      <dgm:prSet presAssocID="{0059A82F-43C8-40AC-8858-5A62522C15DA}" presName="ParentText" presStyleLbl="node1" presStyleIdx="1" presStyleCnt="6" custScaleX="131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77C569E-3CE0-420C-AD18-45AEEAF02225}" type="pres">
      <dgm:prSet presAssocID="{0059A82F-43C8-40AC-8858-5A62522C15DA}" presName="Child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55DF3268-5DB6-46AC-B9EB-1094169CB2DC}" type="pres">
      <dgm:prSet presAssocID="{9BA49FE7-5C23-4F7F-8E65-855822FBE6D5}" presName="sibTrans" presStyleCnt="0"/>
      <dgm:spPr/>
    </dgm:pt>
    <dgm:pt modelId="{85B0471F-B890-4E24-9A94-FE2336F93F29}" type="pres">
      <dgm:prSet presAssocID="{7389994D-A6A7-47EA-922E-3F153D3BE57F}" presName="composite" presStyleCnt="0"/>
      <dgm:spPr/>
    </dgm:pt>
    <dgm:pt modelId="{4F2D28B1-15BB-460F-8BE0-FEB613BFB70B}" type="pres">
      <dgm:prSet presAssocID="{7389994D-A6A7-47EA-922E-3F153D3BE57F}" presName="bentUpArrow1" presStyleLbl="alignImgPlace1" presStyleIdx="2" presStyleCnt="5"/>
      <dgm:spPr/>
    </dgm:pt>
    <dgm:pt modelId="{6E3C3B6F-7E61-43EB-842E-40D7569FF265}" type="pres">
      <dgm:prSet presAssocID="{7389994D-A6A7-47EA-922E-3F153D3BE57F}" presName="ParentText" presStyleLbl="node1" presStyleIdx="2" presStyleCnt="6" custScaleX="131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802E935-8CAD-4FC7-9FB5-906CA5D5D5B3}" type="pres">
      <dgm:prSet presAssocID="{7389994D-A6A7-47EA-922E-3F153D3BE57F}" presName="Child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364C4BE-3B53-472D-A23A-44789D2E7EF5}" type="pres">
      <dgm:prSet presAssocID="{314234DC-62C2-47C9-93E0-BD94425B8F08}" presName="sibTrans" presStyleCnt="0"/>
      <dgm:spPr/>
    </dgm:pt>
    <dgm:pt modelId="{9765948E-3A3D-4BC8-A3E0-1954E2991205}" type="pres">
      <dgm:prSet presAssocID="{B50FFC33-876B-441E-B05C-C2CC7361B679}" presName="composite" presStyleCnt="0"/>
      <dgm:spPr/>
    </dgm:pt>
    <dgm:pt modelId="{82AB4DE6-35AF-44D3-B56C-860276D40761}" type="pres">
      <dgm:prSet presAssocID="{B50FFC33-876B-441E-B05C-C2CC7361B679}" presName="bentUpArrow1" presStyleLbl="alignImgPlace1" presStyleIdx="3" presStyleCnt="5"/>
      <dgm:spPr/>
    </dgm:pt>
    <dgm:pt modelId="{C11F0BF4-AEEE-40BE-BBBB-77C4CF7A6193}" type="pres">
      <dgm:prSet presAssocID="{B50FFC33-876B-441E-B05C-C2CC7361B679}" presName="ParentText" presStyleLbl="node1" presStyleIdx="3" presStyleCnt="6" custScaleX="131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9B6F41E-57F9-4F15-9AE6-D28E6CC384A1}" type="pres">
      <dgm:prSet presAssocID="{B50FFC33-876B-441E-B05C-C2CC7361B679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955773DF-7267-4A7C-8647-56EC04A8AC78}" type="pres">
      <dgm:prSet presAssocID="{82F2A74F-BD16-4681-9EFA-54FC797C7FAD}" presName="sibTrans" presStyleCnt="0"/>
      <dgm:spPr/>
    </dgm:pt>
    <dgm:pt modelId="{A22272EB-DE40-4F33-9A10-825F5FFB6429}" type="pres">
      <dgm:prSet presAssocID="{34B1BF38-B993-4796-B8CE-26D6F145E448}" presName="composite" presStyleCnt="0"/>
      <dgm:spPr/>
    </dgm:pt>
    <dgm:pt modelId="{DA502485-238C-4986-A77E-3F07AB70595E}" type="pres">
      <dgm:prSet presAssocID="{34B1BF38-B993-4796-B8CE-26D6F145E448}" presName="bentUpArrow1" presStyleLbl="alignImgPlace1" presStyleIdx="4" presStyleCnt="5"/>
      <dgm:spPr/>
    </dgm:pt>
    <dgm:pt modelId="{F431AC6F-627B-48A6-A74C-C1EB29A5308E}" type="pres">
      <dgm:prSet presAssocID="{34B1BF38-B993-4796-B8CE-26D6F145E448}" presName="ParentText" presStyleLbl="node1" presStyleIdx="4" presStyleCnt="6" custScaleX="131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50D7ECC-EC71-4ABA-BADB-36A8A5719639}" type="pres">
      <dgm:prSet presAssocID="{34B1BF38-B993-4796-B8CE-26D6F145E448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7FF03BCA-E896-4B6C-8722-6E7F69834796}" type="pres">
      <dgm:prSet presAssocID="{CB4F83A6-78FF-4A1A-87EE-D0EB9EA6237F}" presName="sibTrans" presStyleCnt="0"/>
      <dgm:spPr/>
    </dgm:pt>
    <dgm:pt modelId="{862ABD2B-5156-46C9-9780-FEDBF3B0395D}" type="pres">
      <dgm:prSet presAssocID="{5B9A5142-82A4-4290-A7B0-F7048E235837}" presName="composite" presStyleCnt="0"/>
      <dgm:spPr/>
    </dgm:pt>
    <dgm:pt modelId="{AA29801C-D59D-4D58-BC8D-6437F8FE1BE0}" type="pres">
      <dgm:prSet presAssocID="{5B9A5142-82A4-4290-A7B0-F7048E235837}" presName="ParentText" presStyleLbl="node1" presStyleIdx="5" presStyleCnt="6" custScaleX="131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FC56CA12-6AC5-4198-8AF2-32E028D57CB9}" type="presOf" srcId="{5B9A5142-82A4-4290-A7B0-F7048E235837}" destId="{AA29801C-D59D-4D58-BC8D-6437F8FE1BE0}" srcOrd="0" destOrd="0" presId="urn:microsoft.com/office/officeart/2005/8/layout/StepDownProcess"/>
    <dgm:cxn modelId="{80C3AF2A-7E0D-4315-BFEF-09E39DA49FD1}" srcId="{3AFB579B-C9F5-4E60-B763-9CCFB8531E5A}" destId="{5F7BDCD7-83A4-47BF-BE6F-2C30C4678292}" srcOrd="0" destOrd="0" parTransId="{78F11728-28D0-4924-B7FA-B4F1A85DEC2B}" sibTransId="{A54AD155-25FB-456F-92A6-B5190F52B046}"/>
    <dgm:cxn modelId="{0B77AA5C-9383-4E6A-9170-BC4CF5AC8027}" srcId="{3AFB579B-C9F5-4E60-B763-9CCFB8531E5A}" destId="{B50FFC33-876B-441E-B05C-C2CC7361B679}" srcOrd="3" destOrd="0" parTransId="{24A29F8C-3173-40B6-AB39-6379781CF98B}" sibTransId="{82F2A74F-BD16-4681-9EFA-54FC797C7FAD}"/>
    <dgm:cxn modelId="{0D0617E3-1156-4C84-92AE-67F95D069333}" type="presOf" srcId="{34B1BF38-B993-4796-B8CE-26D6F145E448}" destId="{F431AC6F-627B-48A6-A74C-C1EB29A5308E}" srcOrd="0" destOrd="0" presId="urn:microsoft.com/office/officeart/2005/8/layout/StepDownProcess"/>
    <dgm:cxn modelId="{6A522838-5181-483B-AA96-02B838E84951}" srcId="{3AFB579B-C9F5-4E60-B763-9CCFB8531E5A}" destId="{34B1BF38-B993-4796-B8CE-26D6F145E448}" srcOrd="4" destOrd="0" parTransId="{9BA8EA8A-1385-48A1-A12E-76C1A65FB849}" sibTransId="{CB4F83A6-78FF-4A1A-87EE-D0EB9EA6237F}"/>
    <dgm:cxn modelId="{EABE8B1E-58E1-4B93-B526-AD260D51228A}" type="presOf" srcId="{B50FFC33-876B-441E-B05C-C2CC7361B679}" destId="{C11F0BF4-AEEE-40BE-BBBB-77C4CF7A6193}" srcOrd="0" destOrd="0" presId="urn:microsoft.com/office/officeart/2005/8/layout/StepDownProcess"/>
    <dgm:cxn modelId="{826C3F6B-6D57-4459-A141-A92657C0B340}" type="presOf" srcId="{5F7BDCD7-83A4-47BF-BE6F-2C30C4678292}" destId="{B10D81B1-CC77-4B7D-9D31-E4647B514063}" srcOrd="0" destOrd="0" presId="urn:microsoft.com/office/officeart/2005/8/layout/StepDownProcess"/>
    <dgm:cxn modelId="{7619F6EF-FFC6-4AB5-8181-7F3354235223}" srcId="{3AFB579B-C9F5-4E60-B763-9CCFB8531E5A}" destId="{0059A82F-43C8-40AC-8858-5A62522C15DA}" srcOrd="1" destOrd="0" parTransId="{8D600A8C-8002-4953-8A38-BCD27A15C164}" sibTransId="{9BA49FE7-5C23-4F7F-8E65-855822FBE6D5}"/>
    <dgm:cxn modelId="{0E045D59-C89F-4DAA-B55F-A1B5EF367636}" srcId="{3AFB579B-C9F5-4E60-B763-9CCFB8531E5A}" destId="{7389994D-A6A7-47EA-922E-3F153D3BE57F}" srcOrd="2" destOrd="0" parTransId="{30975065-0207-4B53-9CF5-CDD287EE4F40}" sibTransId="{314234DC-62C2-47C9-93E0-BD94425B8F08}"/>
    <dgm:cxn modelId="{4849DA61-B4EA-4F9B-B09B-0A4AE8BC46F6}" srcId="{3AFB579B-C9F5-4E60-B763-9CCFB8531E5A}" destId="{5B9A5142-82A4-4290-A7B0-F7048E235837}" srcOrd="5" destOrd="0" parTransId="{72167AD0-2DA2-4290-BBC7-8E5067EB470A}" sibTransId="{2FE3266D-D9D5-4EF8-A32C-0FAB3B186364}"/>
    <dgm:cxn modelId="{D102D32E-2463-4FB0-B5B5-78A0E6F4FDAA}" type="presOf" srcId="{0059A82F-43C8-40AC-8858-5A62522C15DA}" destId="{F105ED43-83EB-4BF4-8C99-B222CC8F4EA8}" srcOrd="0" destOrd="0" presId="urn:microsoft.com/office/officeart/2005/8/layout/StepDownProcess"/>
    <dgm:cxn modelId="{857709CF-EED2-4CE4-8577-F0BC4357362D}" type="presOf" srcId="{3AFB579B-C9F5-4E60-B763-9CCFB8531E5A}" destId="{4814EDC5-7DD4-4524-AAF3-663AF014B0F9}" srcOrd="0" destOrd="0" presId="urn:microsoft.com/office/officeart/2005/8/layout/StepDownProcess"/>
    <dgm:cxn modelId="{B6B0FB5A-ED2D-48C6-ADE6-109744845FAF}" type="presOf" srcId="{7389994D-A6A7-47EA-922E-3F153D3BE57F}" destId="{6E3C3B6F-7E61-43EB-842E-40D7569FF265}" srcOrd="0" destOrd="0" presId="urn:microsoft.com/office/officeart/2005/8/layout/StepDownProcess"/>
    <dgm:cxn modelId="{2D9BBEB5-B0CF-4A83-A1FF-C89493531C8B}" type="presParOf" srcId="{4814EDC5-7DD4-4524-AAF3-663AF014B0F9}" destId="{05AAAEF0-E3DA-4E4A-9F54-4F643DAB0670}" srcOrd="0" destOrd="0" presId="urn:microsoft.com/office/officeart/2005/8/layout/StepDownProcess"/>
    <dgm:cxn modelId="{E9187987-F7C3-43A4-BBD9-01BC8348810F}" type="presParOf" srcId="{05AAAEF0-E3DA-4E4A-9F54-4F643DAB0670}" destId="{7BC4054E-BF28-4C0A-9E74-25F60C35E616}" srcOrd="0" destOrd="0" presId="urn:microsoft.com/office/officeart/2005/8/layout/StepDownProcess"/>
    <dgm:cxn modelId="{02180C3E-1D87-4D95-9DE3-DD2D6970484D}" type="presParOf" srcId="{05AAAEF0-E3DA-4E4A-9F54-4F643DAB0670}" destId="{B10D81B1-CC77-4B7D-9D31-E4647B514063}" srcOrd="1" destOrd="0" presId="urn:microsoft.com/office/officeart/2005/8/layout/StepDownProcess"/>
    <dgm:cxn modelId="{E0F8EE12-61A3-4FC8-8F89-824992C42C6C}" type="presParOf" srcId="{05AAAEF0-E3DA-4E4A-9F54-4F643DAB0670}" destId="{0191BE54-D823-4FF2-A152-92271ED77043}" srcOrd="2" destOrd="0" presId="urn:microsoft.com/office/officeart/2005/8/layout/StepDownProcess"/>
    <dgm:cxn modelId="{1F450757-9D25-4496-89D6-34A1F04A97DC}" type="presParOf" srcId="{4814EDC5-7DD4-4524-AAF3-663AF014B0F9}" destId="{13BCB9C0-2D67-4211-9A9F-3A9B82B7D71F}" srcOrd="1" destOrd="0" presId="urn:microsoft.com/office/officeart/2005/8/layout/StepDownProcess"/>
    <dgm:cxn modelId="{B91FDEB9-5674-46AD-86D1-7FEFB22AC494}" type="presParOf" srcId="{4814EDC5-7DD4-4524-AAF3-663AF014B0F9}" destId="{8F9FD5EC-4CC9-4F73-AE20-C2B1BD329CCC}" srcOrd="2" destOrd="0" presId="urn:microsoft.com/office/officeart/2005/8/layout/StepDownProcess"/>
    <dgm:cxn modelId="{3714F3E8-2AFA-49C0-BC13-DCAFE96B68DC}" type="presParOf" srcId="{8F9FD5EC-4CC9-4F73-AE20-C2B1BD329CCC}" destId="{5919CAC6-446D-4796-89AC-CC34CED7C363}" srcOrd="0" destOrd="0" presId="urn:microsoft.com/office/officeart/2005/8/layout/StepDownProcess"/>
    <dgm:cxn modelId="{81F9BCD8-BF69-47B4-A2A4-912B24D11D54}" type="presParOf" srcId="{8F9FD5EC-4CC9-4F73-AE20-C2B1BD329CCC}" destId="{F105ED43-83EB-4BF4-8C99-B222CC8F4EA8}" srcOrd="1" destOrd="0" presId="urn:microsoft.com/office/officeart/2005/8/layout/StepDownProcess"/>
    <dgm:cxn modelId="{9204C283-4D00-4036-81B5-40E397F766D5}" type="presParOf" srcId="{8F9FD5EC-4CC9-4F73-AE20-C2B1BD329CCC}" destId="{977C569E-3CE0-420C-AD18-45AEEAF02225}" srcOrd="2" destOrd="0" presId="urn:microsoft.com/office/officeart/2005/8/layout/StepDownProcess"/>
    <dgm:cxn modelId="{1AE1E0D4-105D-4355-93A6-A147C2AEB65A}" type="presParOf" srcId="{4814EDC5-7DD4-4524-AAF3-663AF014B0F9}" destId="{55DF3268-5DB6-46AC-B9EB-1094169CB2DC}" srcOrd="3" destOrd="0" presId="urn:microsoft.com/office/officeart/2005/8/layout/StepDownProcess"/>
    <dgm:cxn modelId="{65BE3F21-8F5D-49DA-B19C-F2BA6A29CFA9}" type="presParOf" srcId="{4814EDC5-7DD4-4524-AAF3-663AF014B0F9}" destId="{85B0471F-B890-4E24-9A94-FE2336F93F29}" srcOrd="4" destOrd="0" presId="urn:microsoft.com/office/officeart/2005/8/layout/StepDownProcess"/>
    <dgm:cxn modelId="{FB6A3592-EE61-4F3E-A2D2-1D28284E817E}" type="presParOf" srcId="{85B0471F-B890-4E24-9A94-FE2336F93F29}" destId="{4F2D28B1-15BB-460F-8BE0-FEB613BFB70B}" srcOrd="0" destOrd="0" presId="urn:microsoft.com/office/officeart/2005/8/layout/StepDownProcess"/>
    <dgm:cxn modelId="{D283778F-7EAC-433C-AF3C-BC0121448220}" type="presParOf" srcId="{85B0471F-B890-4E24-9A94-FE2336F93F29}" destId="{6E3C3B6F-7E61-43EB-842E-40D7569FF265}" srcOrd="1" destOrd="0" presId="urn:microsoft.com/office/officeart/2005/8/layout/StepDownProcess"/>
    <dgm:cxn modelId="{E9B79357-81A9-4D67-8914-B923C916ACF8}" type="presParOf" srcId="{85B0471F-B890-4E24-9A94-FE2336F93F29}" destId="{1802E935-8CAD-4FC7-9FB5-906CA5D5D5B3}" srcOrd="2" destOrd="0" presId="urn:microsoft.com/office/officeart/2005/8/layout/StepDownProcess"/>
    <dgm:cxn modelId="{09A7393B-82B1-46BD-BF70-84A4BBA812B4}" type="presParOf" srcId="{4814EDC5-7DD4-4524-AAF3-663AF014B0F9}" destId="{D364C4BE-3B53-472D-A23A-44789D2E7EF5}" srcOrd="5" destOrd="0" presId="urn:microsoft.com/office/officeart/2005/8/layout/StepDownProcess"/>
    <dgm:cxn modelId="{4CD2EED1-1F0B-47BB-B65D-6B328EAF6925}" type="presParOf" srcId="{4814EDC5-7DD4-4524-AAF3-663AF014B0F9}" destId="{9765948E-3A3D-4BC8-A3E0-1954E2991205}" srcOrd="6" destOrd="0" presId="urn:microsoft.com/office/officeart/2005/8/layout/StepDownProcess"/>
    <dgm:cxn modelId="{14A4F315-45A5-45D5-B840-3437E9CE0953}" type="presParOf" srcId="{9765948E-3A3D-4BC8-A3E0-1954E2991205}" destId="{82AB4DE6-35AF-44D3-B56C-860276D40761}" srcOrd="0" destOrd="0" presId="urn:microsoft.com/office/officeart/2005/8/layout/StepDownProcess"/>
    <dgm:cxn modelId="{2B3A5C28-0EA2-469F-9C0D-B0251816991D}" type="presParOf" srcId="{9765948E-3A3D-4BC8-A3E0-1954E2991205}" destId="{C11F0BF4-AEEE-40BE-BBBB-77C4CF7A6193}" srcOrd="1" destOrd="0" presId="urn:microsoft.com/office/officeart/2005/8/layout/StepDownProcess"/>
    <dgm:cxn modelId="{82294621-8C6E-458B-A5A7-0B547B731A27}" type="presParOf" srcId="{9765948E-3A3D-4BC8-A3E0-1954E2991205}" destId="{09B6F41E-57F9-4F15-9AE6-D28E6CC384A1}" srcOrd="2" destOrd="0" presId="urn:microsoft.com/office/officeart/2005/8/layout/StepDownProcess"/>
    <dgm:cxn modelId="{EC4932CD-5B9F-42CC-AB93-74A6CA0E587B}" type="presParOf" srcId="{4814EDC5-7DD4-4524-AAF3-663AF014B0F9}" destId="{955773DF-7267-4A7C-8647-56EC04A8AC78}" srcOrd="7" destOrd="0" presId="urn:microsoft.com/office/officeart/2005/8/layout/StepDownProcess"/>
    <dgm:cxn modelId="{0C5E1418-E0CD-4851-9AD5-09295B4D9E81}" type="presParOf" srcId="{4814EDC5-7DD4-4524-AAF3-663AF014B0F9}" destId="{A22272EB-DE40-4F33-9A10-825F5FFB6429}" srcOrd="8" destOrd="0" presId="urn:microsoft.com/office/officeart/2005/8/layout/StepDownProcess"/>
    <dgm:cxn modelId="{81367364-2DE1-4341-AA57-C8B614236999}" type="presParOf" srcId="{A22272EB-DE40-4F33-9A10-825F5FFB6429}" destId="{DA502485-238C-4986-A77E-3F07AB70595E}" srcOrd="0" destOrd="0" presId="urn:microsoft.com/office/officeart/2005/8/layout/StepDownProcess"/>
    <dgm:cxn modelId="{8424CB4E-C193-4133-97D4-4616D86F2E6A}" type="presParOf" srcId="{A22272EB-DE40-4F33-9A10-825F5FFB6429}" destId="{F431AC6F-627B-48A6-A74C-C1EB29A5308E}" srcOrd="1" destOrd="0" presId="urn:microsoft.com/office/officeart/2005/8/layout/StepDownProcess"/>
    <dgm:cxn modelId="{371BF838-45A5-40DA-A0C5-27ECC1E9AD45}" type="presParOf" srcId="{A22272EB-DE40-4F33-9A10-825F5FFB6429}" destId="{950D7ECC-EC71-4ABA-BADB-36A8A5719639}" srcOrd="2" destOrd="0" presId="urn:microsoft.com/office/officeart/2005/8/layout/StepDownProcess"/>
    <dgm:cxn modelId="{A11653A8-DFE0-40D5-BD56-806090421F9D}" type="presParOf" srcId="{4814EDC5-7DD4-4524-AAF3-663AF014B0F9}" destId="{7FF03BCA-E896-4B6C-8722-6E7F69834796}" srcOrd="9" destOrd="0" presId="urn:microsoft.com/office/officeart/2005/8/layout/StepDownProcess"/>
    <dgm:cxn modelId="{BE861ED6-BB14-41AB-ADE2-E16049AAC48D}" type="presParOf" srcId="{4814EDC5-7DD4-4524-AAF3-663AF014B0F9}" destId="{862ABD2B-5156-46C9-9780-FEDBF3B0395D}" srcOrd="10" destOrd="0" presId="urn:microsoft.com/office/officeart/2005/8/layout/StepDownProcess"/>
    <dgm:cxn modelId="{7A359613-7AFD-4855-901B-679C8788976C}" type="presParOf" srcId="{862ABD2B-5156-46C9-9780-FEDBF3B0395D}" destId="{AA29801C-D59D-4D58-BC8D-6437F8FE1B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054E-BF28-4C0A-9E74-25F60C35E616}">
      <dsp:nvSpPr>
        <dsp:cNvPr id="0" name=""/>
        <dsp:cNvSpPr/>
      </dsp:nvSpPr>
      <dsp:spPr>
        <a:xfrm rot="5400000">
          <a:off x="2385473" y="942052"/>
          <a:ext cx="810896" cy="9231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D81B1-CC77-4B7D-9D31-E4647B514063}">
      <dsp:nvSpPr>
        <dsp:cNvPr id="0" name=""/>
        <dsp:cNvSpPr/>
      </dsp:nvSpPr>
      <dsp:spPr>
        <a:xfrm>
          <a:off x="1953172" y="43157"/>
          <a:ext cx="1799996" cy="955505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b="0" kern="1200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Aprovació Bases reguladores específiques</a:t>
          </a:r>
          <a:endParaRPr lang="ca-ES" sz="1500" b="0" kern="1200" cap="none" spc="0" dirty="0">
            <a:ln w="0">
              <a:noFill/>
            </a:ln>
            <a:solidFill>
              <a:schemeClr val="tx1"/>
            </a:solidFill>
            <a:effectLst/>
          </a:endParaRPr>
        </a:p>
      </dsp:txBody>
      <dsp:txXfrm>
        <a:off x="1999824" y="89809"/>
        <a:ext cx="1706692" cy="862201"/>
      </dsp:txXfrm>
    </dsp:sp>
    <dsp:sp modelId="{0191BE54-D823-4FF2-A152-92271ED77043}">
      <dsp:nvSpPr>
        <dsp:cNvPr id="0" name=""/>
        <dsp:cNvSpPr/>
      </dsp:nvSpPr>
      <dsp:spPr>
        <a:xfrm>
          <a:off x="3535707" y="134287"/>
          <a:ext cx="992822" cy="772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9CAC6-446D-4796-89AC-CC34CED7C363}">
      <dsp:nvSpPr>
        <dsp:cNvPr id="0" name=""/>
        <dsp:cNvSpPr/>
      </dsp:nvSpPr>
      <dsp:spPr>
        <a:xfrm rot="5400000">
          <a:off x="3621645" y="2015400"/>
          <a:ext cx="810896" cy="9231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5127"/>
            <a:satOff val="158"/>
            <a:lumOff val="-49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5ED43-83EB-4BF4-8C99-B222CC8F4EA8}">
      <dsp:nvSpPr>
        <dsp:cNvPr id="0" name=""/>
        <dsp:cNvSpPr/>
      </dsp:nvSpPr>
      <dsp:spPr>
        <a:xfrm>
          <a:off x="3189344" y="1116506"/>
          <a:ext cx="1799996" cy="955505"/>
        </a:xfrm>
        <a:prstGeom prst="roundRect">
          <a:avLst>
            <a:gd name="adj" fmla="val 16670"/>
          </a:avLst>
        </a:prstGeom>
        <a:solidFill>
          <a:schemeClr val="accent2">
            <a:shade val="50000"/>
            <a:hueOff val="-252366"/>
            <a:satOff val="-7484"/>
            <a:lumOff val="1699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b="0" kern="1200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Convocatòria de les subvencions</a:t>
          </a:r>
          <a:endParaRPr lang="ca-ES" sz="1500" b="0" kern="1200" cap="none" spc="0" dirty="0">
            <a:ln w="0">
              <a:noFill/>
            </a:ln>
            <a:solidFill>
              <a:schemeClr val="tx1"/>
            </a:solidFill>
            <a:effectLst/>
          </a:endParaRPr>
        </a:p>
      </dsp:txBody>
      <dsp:txXfrm>
        <a:off x="3235996" y="1163158"/>
        <a:ext cx="1706692" cy="862201"/>
      </dsp:txXfrm>
    </dsp:sp>
    <dsp:sp modelId="{977C569E-3CE0-420C-AD18-45AEEAF02225}">
      <dsp:nvSpPr>
        <dsp:cNvPr id="0" name=""/>
        <dsp:cNvSpPr/>
      </dsp:nvSpPr>
      <dsp:spPr>
        <a:xfrm>
          <a:off x="4771878" y="1207635"/>
          <a:ext cx="992822" cy="772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D28B1-15BB-460F-8BE0-FEB613BFB70B}">
      <dsp:nvSpPr>
        <dsp:cNvPr id="0" name=""/>
        <dsp:cNvSpPr/>
      </dsp:nvSpPr>
      <dsp:spPr>
        <a:xfrm rot="5400000">
          <a:off x="4857816" y="3088748"/>
          <a:ext cx="810896" cy="9231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10254"/>
            <a:satOff val="316"/>
            <a:lumOff val="-99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C3B6F-7E61-43EB-842E-40D7569FF265}">
      <dsp:nvSpPr>
        <dsp:cNvPr id="0" name=""/>
        <dsp:cNvSpPr/>
      </dsp:nvSpPr>
      <dsp:spPr>
        <a:xfrm>
          <a:off x="4425515" y="2189854"/>
          <a:ext cx="1799996" cy="955505"/>
        </a:xfrm>
        <a:prstGeom prst="roundRect">
          <a:avLst>
            <a:gd name="adj" fmla="val 16670"/>
          </a:avLst>
        </a:prstGeom>
        <a:solidFill>
          <a:schemeClr val="accent2">
            <a:shade val="50000"/>
            <a:hueOff val="-504731"/>
            <a:satOff val="-14967"/>
            <a:lumOff val="339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b="1" kern="1200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SOL·LICITUDS</a:t>
          </a:r>
          <a:endParaRPr lang="ca-ES" sz="1800" b="1" kern="1200" cap="none" spc="0" dirty="0">
            <a:ln w="0">
              <a:noFill/>
            </a:ln>
            <a:solidFill>
              <a:schemeClr val="tx1"/>
            </a:solidFill>
            <a:effectLst/>
          </a:endParaRPr>
        </a:p>
      </dsp:txBody>
      <dsp:txXfrm>
        <a:off x="4472167" y="2236506"/>
        <a:ext cx="1706692" cy="862201"/>
      </dsp:txXfrm>
    </dsp:sp>
    <dsp:sp modelId="{1802E935-8CAD-4FC7-9FB5-906CA5D5D5B3}">
      <dsp:nvSpPr>
        <dsp:cNvPr id="0" name=""/>
        <dsp:cNvSpPr/>
      </dsp:nvSpPr>
      <dsp:spPr>
        <a:xfrm>
          <a:off x="6008050" y="2280983"/>
          <a:ext cx="992822" cy="772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B4DE6-35AF-44D3-B56C-860276D40761}">
      <dsp:nvSpPr>
        <dsp:cNvPr id="0" name=""/>
        <dsp:cNvSpPr/>
      </dsp:nvSpPr>
      <dsp:spPr>
        <a:xfrm rot="5400000">
          <a:off x="6093988" y="4162097"/>
          <a:ext cx="810896" cy="9231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15381"/>
            <a:satOff val="473"/>
            <a:lumOff val="-149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F0BF4-AEEE-40BE-BBBB-77C4CF7A6193}">
      <dsp:nvSpPr>
        <dsp:cNvPr id="0" name=""/>
        <dsp:cNvSpPr/>
      </dsp:nvSpPr>
      <dsp:spPr>
        <a:xfrm>
          <a:off x="5661687" y="3263202"/>
          <a:ext cx="1799996" cy="955505"/>
        </a:xfrm>
        <a:prstGeom prst="roundRect">
          <a:avLst>
            <a:gd name="adj" fmla="val 16670"/>
          </a:avLst>
        </a:prstGeom>
        <a:solidFill>
          <a:schemeClr val="accent2">
            <a:shade val="50000"/>
            <a:hueOff val="-757097"/>
            <a:satOff val="-22451"/>
            <a:lumOff val="5097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b="1" kern="1200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RESOLUCIÓ</a:t>
          </a:r>
          <a:endParaRPr lang="ca-ES" sz="1800" b="1" kern="1200" cap="none" spc="0" dirty="0">
            <a:ln w="0">
              <a:noFill/>
            </a:ln>
            <a:solidFill>
              <a:schemeClr val="tx1"/>
            </a:solidFill>
            <a:effectLst/>
          </a:endParaRPr>
        </a:p>
      </dsp:txBody>
      <dsp:txXfrm>
        <a:off x="5708339" y="3309854"/>
        <a:ext cx="1706692" cy="862201"/>
      </dsp:txXfrm>
    </dsp:sp>
    <dsp:sp modelId="{09B6F41E-57F9-4F15-9AE6-D28E6CC384A1}">
      <dsp:nvSpPr>
        <dsp:cNvPr id="0" name=""/>
        <dsp:cNvSpPr/>
      </dsp:nvSpPr>
      <dsp:spPr>
        <a:xfrm>
          <a:off x="7244221" y="3354332"/>
          <a:ext cx="992822" cy="772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02485-238C-4986-A77E-3F07AB70595E}">
      <dsp:nvSpPr>
        <dsp:cNvPr id="0" name=""/>
        <dsp:cNvSpPr/>
      </dsp:nvSpPr>
      <dsp:spPr>
        <a:xfrm rot="5400000">
          <a:off x="7330159" y="5235445"/>
          <a:ext cx="810896" cy="92317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20508"/>
            <a:satOff val="631"/>
            <a:lumOff val="-199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1AC6F-627B-48A6-A74C-C1EB29A5308E}">
      <dsp:nvSpPr>
        <dsp:cNvPr id="0" name=""/>
        <dsp:cNvSpPr/>
      </dsp:nvSpPr>
      <dsp:spPr>
        <a:xfrm>
          <a:off x="6897858" y="4336551"/>
          <a:ext cx="1799996" cy="955505"/>
        </a:xfrm>
        <a:prstGeom prst="roundRect">
          <a:avLst>
            <a:gd name="adj" fmla="val 16670"/>
          </a:avLst>
        </a:prstGeom>
        <a:solidFill>
          <a:schemeClr val="accent2">
            <a:shade val="50000"/>
            <a:hueOff val="-504731"/>
            <a:satOff val="-14967"/>
            <a:lumOff val="339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b="1" kern="1200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ACCEPTACIÓ</a:t>
          </a:r>
          <a:endParaRPr lang="ca-ES" sz="1800" b="1" kern="1200" cap="none" spc="0" dirty="0">
            <a:ln w="0">
              <a:noFill/>
            </a:ln>
            <a:solidFill>
              <a:schemeClr val="tx1"/>
            </a:solidFill>
            <a:effectLst/>
          </a:endParaRPr>
        </a:p>
      </dsp:txBody>
      <dsp:txXfrm>
        <a:off x="6944510" y="4383203"/>
        <a:ext cx="1706692" cy="862201"/>
      </dsp:txXfrm>
    </dsp:sp>
    <dsp:sp modelId="{950D7ECC-EC71-4ABA-BADB-36A8A5719639}">
      <dsp:nvSpPr>
        <dsp:cNvPr id="0" name=""/>
        <dsp:cNvSpPr/>
      </dsp:nvSpPr>
      <dsp:spPr>
        <a:xfrm>
          <a:off x="8480392" y="4427680"/>
          <a:ext cx="992822" cy="772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9801C-D59D-4D58-BC8D-6437F8FE1BE0}">
      <dsp:nvSpPr>
        <dsp:cNvPr id="0" name=""/>
        <dsp:cNvSpPr/>
      </dsp:nvSpPr>
      <dsp:spPr>
        <a:xfrm>
          <a:off x="8134030" y="5409899"/>
          <a:ext cx="1799996" cy="955505"/>
        </a:xfrm>
        <a:prstGeom prst="roundRect">
          <a:avLst>
            <a:gd name="adj" fmla="val 16670"/>
          </a:avLst>
        </a:prstGeom>
        <a:solidFill>
          <a:schemeClr val="accent2">
            <a:shade val="50000"/>
            <a:hueOff val="-252366"/>
            <a:satOff val="-7484"/>
            <a:lumOff val="1699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800" b="1" kern="1200" cap="none" spc="0" dirty="0" smtClean="0">
              <a:ln w="0">
                <a:noFill/>
              </a:ln>
              <a:solidFill>
                <a:schemeClr val="tx1"/>
              </a:solidFill>
              <a:effectLst/>
            </a:rPr>
            <a:t>JUSTIFICACIÓ</a:t>
          </a:r>
          <a:endParaRPr lang="ca-ES" sz="1800" b="1" kern="1200" cap="none" spc="0" dirty="0">
            <a:ln w="0">
              <a:noFill/>
            </a:ln>
            <a:solidFill>
              <a:schemeClr val="tx1"/>
            </a:solidFill>
            <a:effectLst/>
          </a:endParaRPr>
        </a:p>
      </dsp:txBody>
      <dsp:txXfrm>
        <a:off x="8180682" y="5456551"/>
        <a:ext cx="1706692" cy="862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804FF-F94C-4BFD-B926-DDEC9D8AB2F5}" type="datetimeFigureOut">
              <a:rPr lang="ca-ES" smtClean="0"/>
              <a:t>12/04/2019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74B64-98AF-481F-A6F6-241237991EF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632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371140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76350"/>
            <a:ext cx="5954712" cy="3349625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b="1" dirty="0" smtClean="0"/>
              <a:t>Descarregar justificant</a:t>
            </a:r>
            <a:r>
              <a:rPr lang="ca-ES" dirty="0" smtClean="0"/>
              <a:t>: comprovar si s’han adjuntat els documents</a:t>
            </a: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10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3076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b="1" u="sng" dirty="0" smtClean="0"/>
              <a:t>Annex A</a:t>
            </a:r>
            <a:r>
              <a:rPr lang="ca-ES" b="1" dirty="0" smtClean="0"/>
              <a:t> - </a:t>
            </a:r>
            <a:r>
              <a:rPr lang="ca-ES" b="1" u="sng" dirty="0" smtClean="0"/>
              <a:t>Memòria</a:t>
            </a:r>
            <a:r>
              <a:rPr lang="ca-ES" dirty="0" smtClean="0"/>
              <a:t>: Què s’ha fet finalment. (No memòria sol·licitud)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a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b="1" u="sng" dirty="0" smtClean="0"/>
              <a:t>Annex C</a:t>
            </a:r>
            <a:r>
              <a:rPr lang="ca-ES" b="1" dirty="0" smtClean="0"/>
              <a:t> – </a:t>
            </a:r>
            <a:r>
              <a:rPr lang="ca-ES" b="1" u="sng" dirty="0" smtClean="0"/>
              <a:t>Relació ingressos</a:t>
            </a:r>
            <a:r>
              <a:rPr lang="ca-ES" dirty="0" smtClean="0"/>
              <a:t>. No fons propis, només altres subvencions, finançament privat...</a:t>
            </a:r>
          </a:p>
          <a:p>
            <a:r>
              <a:rPr lang="ca-ES" dirty="0"/>
              <a:t> </a:t>
            </a:r>
            <a:r>
              <a:rPr lang="ca-ES" dirty="0" smtClean="0"/>
              <a:t>    Si es deixa en blanc </a:t>
            </a:r>
            <a:r>
              <a:rPr lang="ca-ES" dirty="0" smtClean="0"/>
              <a:t>és </a:t>
            </a:r>
            <a:r>
              <a:rPr lang="ca-ES" dirty="0" smtClean="0"/>
              <a:t>perquè no s’ha rebut cap altra subvenció o ingrés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a-E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a-ES" b="1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11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4809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>
          <a:xfrm>
            <a:off x="666909" y="4777958"/>
            <a:ext cx="5335270" cy="4565334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b="1" dirty="0" err="1" smtClean="0"/>
              <a:t>Pdf</a:t>
            </a:r>
            <a:r>
              <a:rPr lang="ca-ES" b="1" baseline="0" dirty="0" smtClean="0"/>
              <a:t> editable a</a:t>
            </a:r>
            <a:r>
              <a:rPr lang="ca-ES" b="1" dirty="0" smtClean="0"/>
              <a:t>mpliat</a:t>
            </a:r>
            <a:r>
              <a:rPr lang="ca-ES" b="1" baseline="0" dirty="0" smtClean="0"/>
              <a:t> al doble de línies per omplir</a:t>
            </a:r>
            <a:endParaRPr lang="ca-ES" b="1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dirty="0"/>
          </a:p>
          <a:p>
            <a:r>
              <a:rPr lang="ca-ES" dirty="0"/>
              <a:t>Les </a:t>
            </a:r>
            <a:r>
              <a:rPr lang="ca-ES" b="1" u="sng" dirty="0"/>
              <a:t>despeses indirectes </a:t>
            </a:r>
            <a:r>
              <a:rPr lang="ca-ES" dirty="0" smtClean="0"/>
              <a:t>:</a:t>
            </a:r>
            <a:endParaRPr lang="ca-E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dirty="0"/>
              <a:t>Els costos del </a:t>
            </a:r>
            <a:r>
              <a:rPr lang="ca-ES" b="1" dirty="0"/>
              <a:t>personal directiu </a:t>
            </a:r>
            <a:r>
              <a:rPr lang="ca-ES" dirty="0"/>
              <a:t>de l'entitat beneficiària no directament vinculats al  desenvolupament del projecte.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dirty="0" smtClean="0"/>
              <a:t>Les </a:t>
            </a:r>
            <a:r>
              <a:rPr lang="ca-ES" dirty="0"/>
              <a:t>despeses </a:t>
            </a:r>
            <a:r>
              <a:rPr lang="ca-ES" b="1" dirty="0"/>
              <a:t>d'administració i gestió</a:t>
            </a:r>
            <a:r>
              <a:rPr lang="ca-E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dirty="0"/>
              <a:t>Les despeses de </a:t>
            </a:r>
            <a:r>
              <a:rPr lang="ca-ES" b="1" dirty="0"/>
              <a:t>lloguer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dirty="0"/>
              <a:t>Les despeses d'assegurances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dirty="0"/>
              <a:t>Els </a:t>
            </a:r>
            <a:r>
              <a:rPr lang="ca-ES" b="1" dirty="0"/>
              <a:t>subministraments</a:t>
            </a:r>
          </a:p>
          <a:p>
            <a:endParaRPr lang="ca-ES" dirty="0"/>
          </a:p>
          <a:p>
            <a:r>
              <a:rPr lang="ca-ES" b="1" u="sng" dirty="0"/>
              <a:t>Despeses no subvencionables</a:t>
            </a:r>
            <a:r>
              <a:rPr lang="ca-ES" dirty="0"/>
              <a:t> que </a:t>
            </a:r>
            <a:r>
              <a:rPr lang="ca-ES" b="1" dirty="0"/>
              <a:t>no poden formar part del pressupost del projecte </a:t>
            </a:r>
            <a:r>
              <a:rPr lang="ca-ES" dirty="0"/>
              <a:t>finançat: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dirty="0"/>
              <a:t>Les </a:t>
            </a:r>
            <a:r>
              <a:rPr lang="ca-ES" b="1" dirty="0"/>
              <a:t>taxes i els impostos indirectes </a:t>
            </a:r>
            <a:endParaRPr lang="ca-ES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dirty="0" smtClean="0"/>
              <a:t>Els </a:t>
            </a:r>
            <a:r>
              <a:rPr lang="ca-ES" b="1" dirty="0"/>
              <a:t>interessos </a:t>
            </a:r>
            <a:r>
              <a:rPr lang="ca-ES" dirty="0"/>
              <a:t>deutors dels </a:t>
            </a:r>
            <a:r>
              <a:rPr lang="ca-ES" b="1" dirty="0"/>
              <a:t>comptes bancaris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dirty="0"/>
              <a:t>Les sancions administratives i penals, els interessos i recàrrecs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dirty="0"/>
              <a:t>Les despeses de procediments judicials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a-ES" dirty="0"/>
              <a:t>Les </a:t>
            </a:r>
            <a:r>
              <a:rPr lang="ca-ES" b="1" dirty="0"/>
              <a:t>despeses en inversió en equips informàtics i mobiliari, i immobles i les seves </a:t>
            </a:r>
            <a:r>
              <a:rPr lang="ca-ES" b="1" dirty="0" smtClean="0"/>
              <a:t>amortitzacions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a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a-ES" b="1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12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6076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Subvencions per a entitats sense ànim de lucre per a la realització de projectes d’interès social que aquest any 2019 com l’any anterior s’han concretat en aquests 5 línies</a:t>
            </a:r>
            <a:endParaRPr lang="ca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48074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dirty="0" smtClean="0"/>
              <a:t>Llegir-se la base 4 </a:t>
            </a:r>
            <a:r>
              <a:rPr lang="ca-ES" baseline="0" dirty="0" smtClean="0"/>
              <a:t>de les bases on s’especifiquen tots els requisits: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ca-ES" b="1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b="1" dirty="0" smtClean="0"/>
              <a:t>Complir </a:t>
            </a:r>
            <a:r>
              <a:rPr lang="ca-ES" b="1" dirty="0"/>
              <a:t>amb l’obligació d’integració social de minusvàlids,</a:t>
            </a:r>
            <a:r>
              <a:rPr lang="ca-ES" dirty="0"/>
              <a:t> en cas d’entitats de 50 o més treballadors </a:t>
            </a:r>
            <a:endParaRPr lang="ca-E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ca-E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b="1" dirty="0" smtClean="0"/>
              <a:t>No </a:t>
            </a:r>
            <a:r>
              <a:rPr lang="ca-ES" b="1" dirty="0"/>
              <a:t>haver estat sancionada ni condemnada perquè hagi exercit o tolerat</a:t>
            </a:r>
            <a:r>
              <a:rPr lang="ca-ES" dirty="0"/>
              <a:t> </a:t>
            </a:r>
            <a:r>
              <a:rPr lang="ca-ES" b="1" dirty="0" smtClean="0"/>
              <a:t>pràctiques </a:t>
            </a:r>
            <a:r>
              <a:rPr lang="ca-ES" b="1" dirty="0"/>
              <a:t>laborals considerades discriminatòries per raó de sexe o de </a:t>
            </a:r>
            <a:r>
              <a:rPr lang="ca-ES" b="1" dirty="0" smtClean="0"/>
              <a:t>gènere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ca-E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a-ES" dirty="0" smtClean="0"/>
              <a:t>El</a:t>
            </a:r>
            <a:r>
              <a:rPr lang="ca-ES" b="1" dirty="0" smtClean="0"/>
              <a:t> personal </a:t>
            </a:r>
            <a:r>
              <a:rPr lang="ca-ES" b="1" dirty="0"/>
              <a:t>de les entitats </a:t>
            </a:r>
            <a:r>
              <a:rPr lang="ca-ES" dirty="0"/>
              <a:t>les activitats de les quals suposin l'accés i exercici a les professions, oficis i activitats que impliquin </a:t>
            </a:r>
            <a:r>
              <a:rPr lang="ca-ES" b="1" dirty="0"/>
              <a:t>contacte habitual amb menors, no pot haver estat condemnat per sentència ferma per algun delicte contra la llibertat i indemnitat sexual</a:t>
            </a:r>
            <a:r>
              <a:rPr lang="ca-ES" dirty="0"/>
              <a:t>, que inclou l'agressió i abús sexual, l'assetjament sexual, l'exhibicionisme i la provocació sexual, la prostitució i l'explotació sexual i la corrupció de menors, així com per tràfic d'éssers humans.</a:t>
            </a:r>
          </a:p>
          <a:p>
            <a:endParaRPr lang="ca-E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3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69945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4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9907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b="1" dirty="0" smtClean="0"/>
              <a:t>Sol·licituds: </a:t>
            </a:r>
            <a:r>
              <a:rPr lang="ca-ES" dirty="0" smtClean="0"/>
              <a:t>es pot</a:t>
            </a:r>
            <a:r>
              <a:rPr lang="ca-ES" baseline="0" dirty="0" smtClean="0"/>
              <a:t> fer requeriment d’esmena </a:t>
            </a:r>
            <a:r>
              <a:rPr lang="es-ES" baseline="0" dirty="0" smtClean="0"/>
              <a:t>en el cas </a:t>
            </a:r>
            <a:r>
              <a:rPr lang="ca-ES" baseline="0" noProof="0" dirty="0" smtClean="0"/>
              <a:t>que la documentació presentada sigui incorrecta o incompleta</a:t>
            </a:r>
          </a:p>
          <a:p>
            <a:endParaRPr lang="ca-ES" baseline="0" noProof="0" dirty="0" smtClean="0"/>
          </a:p>
          <a:p>
            <a:r>
              <a:rPr lang="ca-ES" b="1" baseline="0" noProof="0" dirty="0" smtClean="0"/>
              <a:t>Proposta de concessió </a:t>
            </a:r>
            <a:r>
              <a:rPr lang="ca-ES" baseline="0" noProof="0" dirty="0" smtClean="0"/>
              <a:t>per òrgan col·legiat 4 persones</a:t>
            </a:r>
          </a:p>
          <a:p>
            <a:endParaRPr lang="ca-ES" baseline="0" noProof="0" dirty="0" smtClean="0"/>
          </a:p>
          <a:p>
            <a:r>
              <a:rPr lang="ca-ES" b="1" baseline="0" noProof="0" dirty="0" smtClean="0"/>
              <a:t>Resolució</a:t>
            </a:r>
            <a:r>
              <a:rPr lang="ca-ES" baseline="0" noProof="0" dirty="0" smtClean="0"/>
              <a:t> per </a:t>
            </a:r>
            <a:r>
              <a:rPr lang="ca-ES" baseline="0" noProof="0" dirty="0" smtClean="0"/>
              <a:t>la Junta de Govern Local</a:t>
            </a:r>
            <a:endParaRPr lang="ca-ES" baseline="0" noProof="0" dirty="0" smtClean="0"/>
          </a:p>
          <a:p>
            <a:endParaRPr lang="ca-ES" baseline="0" noProof="0" dirty="0" smtClean="0"/>
          </a:p>
          <a:p>
            <a:r>
              <a:rPr lang="ca-ES" b="1" baseline="0" noProof="0" dirty="0" smtClean="0"/>
              <a:t>Acceptació</a:t>
            </a:r>
            <a:r>
              <a:rPr lang="ca-ES" baseline="0" noProof="0" dirty="0" smtClean="0"/>
              <a:t> – model a emplenar i enviar </a:t>
            </a:r>
            <a:r>
              <a:rPr lang="ca-ES" baseline="0" noProof="0" dirty="0" smtClean="0"/>
              <a:t>per la seu electrònica després </a:t>
            </a:r>
            <a:r>
              <a:rPr lang="ca-ES" baseline="0" noProof="0" dirty="0" smtClean="0"/>
              <a:t>de la notificació de la resolució, termini d’un mes</a:t>
            </a:r>
            <a:endParaRPr lang="ca-ES" noProof="0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22383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>
          <a:xfrm>
            <a:off x="666909" y="4777958"/>
            <a:ext cx="5335270" cy="4652132"/>
          </a:xfrm>
        </p:spPr>
        <p:txBody>
          <a:bodyPr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lang="ca-ES" b="0" noProof="0" dirty="0" smtClean="0"/>
              <a:t>Suposarà la </a:t>
            </a:r>
            <a:r>
              <a:rPr lang="ca-ES" b="0" noProof="0" dirty="0" err="1" smtClean="0"/>
              <a:t>inadmissió</a:t>
            </a:r>
            <a:r>
              <a:rPr lang="ca-ES" b="0" noProof="0" dirty="0" smtClean="0"/>
              <a:t> de la sol·licitud en els següents casos: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ca-ES" b="0" noProof="0" dirty="0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ca-ES" b="0" noProof="0" dirty="0" smtClean="0"/>
              <a:t>L’incompliment </a:t>
            </a:r>
            <a:r>
              <a:rPr lang="ca-ES" b="1" noProof="0" dirty="0" smtClean="0"/>
              <a:t>dels requisits</a:t>
            </a:r>
            <a:r>
              <a:rPr lang="ca-ES" b="0" noProof="0" dirty="0" smtClean="0"/>
              <a:t> com a beneficiari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ca-ES" b="0" noProof="0" dirty="0" smtClean="0"/>
              <a:t>La presentació </a:t>
            </a:r>
            <a:r>
              <a:rPr lang="ca-ES" b="1" noProof="0" dirty="0" smtClean="0"/>
              <a:t>fora de termini </a:t>
            </a:r>
            <a:r>
              <a:rPr lang="ca-ES" b="0" noProof="0" dirty="0" smtClean="0"/>
              <a:t>de la sol·licitud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ca-ES" b="0" noProof="0" dirty="0" smtClean="0"/>
              <a:t>La </a:t>
            </a:r>
            <a:r>
              <a:rPr lang="ca-ES" b="1" noProof="0" dirty="0" smtClean="0"/>
              <a:t>manca de presentació de la Memòri</a:t>
            </a:r>
            <a:r>
              <a:rPr lang="ca-ES" b="0" noProof="0" dirty="0" smtClean="0"/>
              <a:t>a de l’actuació dins del termini de presentació de sol·licituds establert a la base 5.</a:t>
            </a:r>
          </a:p>
          <a:p>
            <a:pPr marL="0" indent="0" algn="just">
              <a:buFont typeface="Wingdings" panose="05000000000000000000" pitchFamily="2" charset="2"/>
              <a:buNone/>
            </a:pPr>
            <a:endParaRPr lang="ca-ES" b="1" u="sng" dirty="0" smtClean="0"/>
          </a:p>
          <a:p>
            <a:r>
              <a:rPr lang="ca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Annex 3 </a:t>
            </a:r>
            <a:r>
              <a:rPr lang="ca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Dades complementàries requerides pel Ministeri d’Hisenda i Administracions Públiques.</a:t>
            </a:r>
          </a:p>
          <a:p>
            <a:endParaRPr lang="ca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a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+Certificacions d’estar al corrent de pagament de les obligacions tributàries i amb la Seguretat 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Social, </a:t>
            </a:r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el cas de no </a:t>
            </a:r>
            <a:r>
              <a:rPr lang="es-E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autoritzar</a:t>
            </a:r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s-E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l’Ajuntament</a:t>
            </a:r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Vic la </a:t>
            </a:r>
            <a:r>
              <a:rPr lang="es-E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seva</a:t>
            </a:r>
            <a:r>
              <a:rPr lang="es-E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consulta.</a:t>
            </a:r>
            <a:endParaRPr lang="ca-ES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a-E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a-ES" dirty="0" smtClean="0"/>
              <a:t>Si </a:t>
            </a:r>
            <a:r>
              <a:rPr lang="ca-ES" b="1" dirty="0" smtClean="0"/>
              <a:t>manca la presentació de qualsevol dels documents </a:t>
            </a:r>
            <a:r>
              <a:rPr lang="ca-ES" dirty="0" smtClean="0"/>
              <a:t>exigits, es </a:t>
            </a:r>
            <a:r>
              <a:rPr lang="ca-ES" b="1" dirty="0" smtClean="0"/>
              <a:t>requerirà</a:t>
            </a:r>
            <a:r>
              <a:rPr lang="ca-ES" dirty="0" smtClean="0"/>
              <a:t> la seva presentació en el termini màxim de </a:t>
            </a:r>
            <a:r>
              <a:rPr lang="ca-ES" b="1" dirty="0" smtClean="0"/>
              <a:t>deu dies hàbils</a:t>
            </a:r>
            <a:r>
              <a:rPr lang="ca-ES" dirty="0" smtClean="0"/>
              <a:t>. Sinó desistiment de la sol·licitud presentada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ca-ES" b="1" u="sng" dirty="0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ca-ES" b="1" u="sng" dirty="0" smtClean="0"/>
              <a:t>Llegir-se bé els criteris de valoració!!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ca-ES" b="1" u="sng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ca-ES" b="1" u="sng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ca-ES" b="1" dirty="0" smtClean="0"/>
              <a:t>Import màxim a subvencionar 80% cost projecte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ca-ES" b="1" dirty="0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ca-ES" dirty="0" smtClean="0"/>
              <a:t>Import </a:t>
            </a:r>
            <a:r>
              <a:rPr lang="ca-ES" b="1" dirty="0" smtClean="0"/>
              <a:t>pressupost: </a:t>
            </a:r>
            <a:r>
              <a:rPr lang="ca-ES" dirty="0" smtClean="0"/>
              <a:t>el del </a:t>
            </a:r>
            <a:r>
              <a:rPr lang="ca-ES" b="1" dirty="0" smtClean="0"/>
              <a:t>projecte (no </a:t>
            </a:r>
            <a:r>
              <a:rPr lang="ca-ES" dirty="0" smtClean="0"/>
              <a:t>el de </a:t>
            </a:r>
            <a:r>
              <a:rPr lang="ca-ES" b="1" dirty="0" smtClean="0"/>
              <a:t>l’entitat)</a:t>
            </a:r>
          </a:p>
          <a:p>
            <a:pPr algn="just"/>
            <a:endParaRPr lang="ca-ES" b="1" u="sng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8058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>
          <a:xfrm>
            <a:off x="666909" y="4777958"/>
            <a:ext cx="5335270" cy="4902061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b="1" dirty="0"/>
              <a:t>L’import a concedir </a:t>
            </a:r>
            <a:r>
              <a:rPr lang="ca-ES" b="1" dirty="0" smtClean="0"/>
              <a:t> </a:t>
            </a:r>
            <a:r>
              <a:rPr lang="ca-ES" dirty="0" smtClean="0"/>
              <a:t>es determinarà d’acord amb els </a:t>
            </a:r>
            <a:r>
              <a:rPr lang="ca-ES" b="1" dirty="0" smtClean="0"/>
              <a:t>punts obtinguts criteris valoració</a:t>
            </a:r>
          </a:p>
          <a:p>
            <a:r>
              <a:rPr lang="ca-ES" dirty="0"/>
              <a:t> 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a-ES" dirty="0"/>
              <a:t>A tots aquells projectes que obtinguin 40 o més punts, se’ls atorgarà un import segons els punts obtinguts</a:t>
            </a:r>
            <a:r>
              <a:rPr lang="ca-ES" dirty="0" smtClean="0"/>
              <a:t>.</a:t>
            </a:r>
          </a:p>
          <a:p>
            <a:endParaRPr lang="ca-E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a-ES" b="1" dirty="0" smtClean="0"/>
              <a:t>L’import </a:t>
            </a:r>
            <a:r>
              <a:rPr lang="ca-ES" b="1" dirty="0"/>
              <a:t>assignat </a:t>
            </a:r>
            <a:r>
              <a:rPr lang="ca-ES" dirty="0"/>
              <a:t>a la puntuació no serà uniforme per a totes les puntuacions de la 40 a la 70, sinó que </a:t>
            </a:r>
            <a:r>
              <a:rPr lang="ca-ES" b="1" dirty="0"/>
              <a:t>s’anirà incrementant per trams, dotant d’un major valor econòmic els punts dels projectes amb més puntuació</a:t>
            </a:r>
            <a:r>
              <a:rPr lang="ca-ES" dirty="0"/>
              <a:t>.</a:t>
            </a:r>
          </a:p>
          <a:p>
            <a:r>
              <a:rPr lang="ca-ES" dirty="0"/>
              <a:t>  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dirty="0" smtClean="0"/>
              <a:t>L’import </a:t>
            </a:r>
            <a:r>
              <a:rPr lang="ca-ES" dirty="0"/>
              <a:t>assignat </a:t>
            </a:r>
            <a:r>
              <a:rPr lang="ca-ES" dirty="0" smtClean="0"/>
              <a:t>no podrà </a:t>
            </a:r>
            <a:r>
              <a:rPr lang="ca-ES" dirty="0"/>
              <a:t>excedir del </a:t>
            </a:r>
            <a:r>
              <a:rPr lang="ca-ES" b="1" dirty="0"/>
              <a:t>80% del cost total del projecte o </a:t>
            </a:r>
            <a:r>
              <a:rPr lang="ca-ES" b="1" dirty="0" smtClean="0"/>
              <a:t>activitat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sz="800" dirty="0" smtClean="0"/>
          </a:p>
          <a:p>
            <a:pPr algn="ctr"/>
            <a:r>
              <a:rPr lang="ca-ES" dirty="0" smtClean="0"/>
              <a:t>15.000,00€ Projecte  Línies 1 – 4</a:t>
            </a:r>
          </a:p>
          <a:p>
            <a:pPr algn="ctr"/>
            <a:r>
              <a:rPr lang="ca-ES" dirty="0" smtClean="0"/>
              <a:t>3.750,00€ Projecte Línia 5</a:t>
            </a:r>
          </a:p>
          <a:p>
            <a:pPr algn="just"/>
            <a:endParaRPr lang="ca-ES" dirty="0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ca-ES" dirty="0" smtClean="0"/>
              <a:t>Si s’obtenen altres subvencions, </a:t>
            </a:r>
            <a:r>
              <a:rPr lang="ca-ES" b="1" dirty="0"/>
              <a:t>el percentatge de l’actuació subvencionable es reduirà proporcionalment</a:t>
            </a:r>
            <a:r>
              <a:rPr lang="ca-ES" dirty="0"/>
              <a:t>, de manera que en cap cas l’import de les diferents subvencions concedides no superi l’import total de les despeses objecte de subvenció per actuació</a:t>
            </a:r>
            <a:r>
              <a:rPr lang="ca-ES" dirty="0" smtClean="0"/>
              <a:t>.</a:t>
            </a:r>
          </a:p>
          <a:p>
            <a:pPr algn="just"/>
            <a:endParaRPr lang="ca-ES" dirty="0"/>
          </a:p>
          <a:p>
            <a:pPr algn="just"/>
            <a:r>
              <a:rPr lang="ca-ES" b="1" u="sng" dirty="0" smtClean="0"/>
              <a:t>Pagament</a:t>
            </a:r>
            <a:r>
              <a:rPr lang="ca-ES" dirty="0" smtClean="0"/>
              <a:t>: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ca-ES" dirty="0" smtClean="0"/>
              <a:t>50% al concedir i </a:t>
            </a:r>
            <a:r>
              <a:rPr lang="ca-ES" dirty="0" err="1" smtClean="0"/>
              <a:t>Certif</a:t>
            </a:r>
            <a:r>
              <a:rPr lang="ca-ES" dirty="0" smtClean="0"/>
              <a:t>. Hisenda i S. Social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ca-ES" dirty="0" smtClean="0"/>
              <a:t>50% al justificar (excepte inferior 1.000,00€)</a:t>
            </a:r>
          </a:p>
          <a:p>
            <a:pPr algn="just"/>
            <a:endParaRPr lang="ca-ES" dirty="0"/>
          </a:p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8918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76350"/>
            <a:ext cx="5954712" cy="3349625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dirty="0" smtClean="0"/>
              <a:t>Dades per a notificacions: Quantes més opcions és marquin millor (Telèfon, correu electrònic i bústia electrònica)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dirty="0" smtClean="0"/>
              <a:t>Objecte subvenció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dirty="0" smtClean="0"/>
              <a:t>Departament: Benestar i Família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b="1" u="sng" dirty="0" smtClean="0"/>
              <a:t>Dades bancàries</a:t>
            </a:r>
            <a:r>
              <a:rPr lang="ca-ES" u="sng" dirty="0" smtClean="0"/>
              <a:t>: si no les hi posem no ens deixa avançar!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dirty="0" smtClean="0"/>
              <a:t>Declaro: s’han de marcar pràcticament totes les opcions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dirty="0" smtClean="0"/>
              <a:t>Consentiment de consulta de dades: si</a:t>
            </a:r>
            <a:r>
              <a:rPr lang="ca-ES" baseline="0" dirty="0" smtClean="0"/>
              <a:t> no s’autoritza s’han d’aportar certificats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dirty="0" smtClean="0"/>
              <a:t>Accepto: dades són certes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a-ES" dirty="0" smtClean="0"/>
              <a:t>Accepto: LOPD</a:t>
            </a: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23954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57188" y="1276350"/>
            <a:ext cx="5954712" cy="3349625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a-ES" u="sng" dirty="0" smtClean="0"/>
              <a:t>Comentaris generals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a-ES" dirty="0" smtClean="0"/>
              <a:t>Com adjuntar </a:t>
            </a:r>
            <a:r>
              <a:rPr lang="ca-ES" dirty="0" smtClean="0"/>
              <a:t>documentació: sense accents, punts no guions</a:t>
            </a:r>
            <a:endParaRPr lang="ca-ES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a-ES" dirty="0" smtClean="0"/>
              <a:t>Es poden annexar</a:t>
            </a:r>
            <a:r>
              <a:rPr lang="ca-ES" baseline="0" dirty="0" smtClean="0"/>
              <a:t> tots els documents de més que es necessiti</a:t>
            </a:r>
            <a:endParaRPr lang="ca-ES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74B64-98AF-481F-A6F6-241237991EFD}" type="slidenum">
              <a:rPr lang="ca-ES" smtClean="0"/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8584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300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3486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70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 d'ofe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39067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der o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614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2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9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3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5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4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7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92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3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9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4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ubvencions@vic.c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429853" y="419099"/>
            <a:ext cx="10268937" cy="3329581"/>
          </a:xfrm>
        </p:spPr>
        <p:txBody>
          <a:bodyPr/>
          <a:lstStyle/>
          <a:p>
            <a:r>
              <a:rPr lang="ca-ES" dirty="0" smtClean="0"/>
              <a:t>Convocatòria subvencions Benestar i Família 2019</a:t>
            </a: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 smtClean="0">
              <a:solidFill>
                <a:schemeClr val="tx1"/>
              </a:solidFill>
            </a:endParaRPr>
          </a:p>
          <a:p>
            <a:r>
              <a:rPr lang="ca-ES" dirty="0" smtClean="0">
                <a:solidFill>
                  <a:schemeClr val="tx1"/>
                </a:solidFill>
              </a:rPr>
              <a:t>BASES, SOL·LICITUD I JUSTIFICACIÓ</a:t>
            </a:r>
            <a:endParaRPr lang="ca-ES" dirty="0">
              <a:solidFill>
                <a:schemeClr val="tx1"/>
              </a:solidFill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307" y="4446280"/>
            <a:ext cx="2770661" cy="123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3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t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020" y="854439"/>
            <a:ext cx="7202929" cy="4479108"/>
          </a:xfrm>
          <a:prstGeom prst="rect">
            <a:avLst/>
          </a:prstGeom>
        </p:spPr>
      </p:pic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961605" y="452718"/>
            <a:ext cx="9404723" cy="965535"/>
          </a:xfrm>
        </p:spPr>
        <p:txBody>
          <a:bodyPr/>
          <a:lstStyle/>
          <a:p>
            <a:r>
              <a:rPr lang="ca-ES" dirty="0" smtClean="0"/>
              <a:t>Tramitació electrònica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954391" y="5032565"/>
            <a:ext cx="6061005" cy="1804632"/>
          </a:xfrm>
        </p:spPr>
        <p:txBody>
          <a:bodyPr/>
          <a:lstStyle/>
          <a:p>
            <a:pPr lvl="2"/>
            <a:endParaRPr lang="ca-ES" dirty="0"/>
          </a:p>
          <a:p>
            <a:pPr lvl="2"/>
            <a:r>
              <a:rPr lang="ca-ES" sz="2000" dirty="0" smtClean="0">
                <a:solidFill>
                  <a:schemeClr val="tx1"/>
                </a:solidFill>
              </a:rPr>
              <a:t>Signar i enviar documentació</a:t>
            </a:r>
          </a:p>
          <a:p>
            <a:pPr lvl="2"/>
            <a:endParaRPr lang="ca-ES" sz="2000" dirty="0" smtClean="0">
              <a:solidFill>
                <a:schemeClr val="tx1"/>
              </a:solidFill>
            </a:endParaRPr>
          </a:p>
          <a:p>
            <a:pPr lvl="2"/>
            <a:r>
              <a:rPr lang="ca-ES" sz="2000" dirty="0" smtClean="0">
                <a:solidFill>
                  <a:schemeClr val="tx1"/>
                </a:solidFill>
              </a:rPr>
              <a:t>Descarregar justificant</a:t>
            </a:r>
          </a:p>
          <a:p>
            <a:pPr lvl="2"/>
            <a:endParaRPr lang="ca-ES" sz="2000" dirty="0"/>
          </a:p>
          <a:p>
            <a:pPr lvl="2"/>
            <a:endParaRPr lang="ca-ES" sz="2000" dirty="0" smtClean="0"/>
          </a:p>
          <a:p>
            <a:pPr lvl="2"/>
            <a:endParaRPr lang="ca-ES" sz="2000" dirty="0"/>
          </a:p>
          <a:p>
            <a:pPr lvl="2"/>
            <a:endParaRPr lang="ca-ES" sz="2000" dirty="0" smtClean="0"/>
          </a:p>
          <a:p>
            <a:pPr lvl="2"/>
            <a:endParaRPr lang="ca-ES" sz="2000" dirty="0"/>
          </a:p>
          <a:p>
            <a:pPr lvl="2"/>
            <a:endParaRPr lang="ca-ES" sz="2000" dirty="0" smtClean="0"/>
          </a:p>
        </p:txBody>
      </p:sp>
      <p:sp>
        <p:nvSpPr>
          <p:cNvPr id="8" name="Botó d'acció: endavant o següent 7">
            <a:hlinkClick r:id="" action="ppaction://hlinkshowjump?jump=nextslide" highlightClick="1"/>
          </p:cNvPr>
          <p:cNvSpPr/>
          <p:nvPr/>
        </p:nvSpPr>
        <p:spPr>
          <a:xfrm>
            <a:off x="1455258" y="5333547"/>
            <a:ext cx="409303" cy="357050"/>
          </a:xfrm>
          <a:prstGeom prst="actionButtonForwardNex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500" dirty="0" smtClean="0">
                <a:solidFill>
                  <a:schemeClr val="tx1"/>
                </a:solidFill>
              </a:rPr>
              <a:t>3</a:t>
            </a:r>
            <a:endParaRPr lang="ca-ES" sz="1500" dirty="0">
              <a:solidFill>
                <a:schemeClr val="tx1"/>
              </a:solidFill>
            </a:endParaRPr>
          </a:p>
        </p:txBody>
      </p:sp>
      <p:sp>
        <p:nvSpPr>
          <p:cNvPr id="10" name="Botó d'acció: endavant o següent 9">
            <a:hlinkClick r:id="" action="ppaction://hlinkshowjump?jump=nextslide" highlightClick="1"/>
          </p:cNvPr>
          <p:cNvSpPr/>
          <p:nvPr/>
        </p:nvSpPr>
        <p:spPr>
          <a:xfrm>
            <a:off x="1455258" y="6221592"/>
            <a:ext cx="409303" cy="357050"/>
          </a:xfrm>
          <a:prstGeom prst="actionButtonForwardNex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500" dirty="0" smtClean="0">
                <a:solidFill>
                  <a:schemeClr val="tx1"/>
                </a:solidFill>
              </a:rPr>
              <a:t>4</a:t>
            </a:r>
            <a:endParaRPr lang="ca-E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ol 4"/>
          <p:cNvSpPr>
            <a:spLocks noGrp="1"/>
          </p:cNvSpPr>
          <p:nvPr>
            <p:ph type="title"/>
          </p:nvPr>
        </p:nvSpPr>
        <p:spPr>
          <a:xfrm>
            <a:off x="1821768" y="452718"/>
            <a:ext cx="9404723" cy="931945"/>
          </a:xfrm>
        </p:spPr>
        <p:txBody>
          <a:bodyPr/>
          <a:lstStyle/>
          <a:p>
            <a:r>
              <a:rPr lang="ca-ES" b="1" dirty="0" smtClean="0"/>
              <a:t>Justificació</a:t>
            </a:r>
            <a:endParaRPr lang="ca-ES" b="1" dirty="0"/>
          </a:p>
        </p:txBody>
      </p:sp>
      <p:sp>
        <p:nvSpPr>
          <p:cNvPr id="6" name="Contenidor de contingut 5"/>
          <p:cNvSpPr>
            <a:spLocks noGrp="1"/>
          </p:cNvSpPr>
          <p:nvPr>
            <p:ph idx="1"/>
          </p:nvPr>
        </p:nvSpPr>
        <p:spPr>
          <a:xfrm>
            <a:off x="1115839" y="1384663"/>
            <a:ext cx="10110652" cy="4863737"/>
          </a:xfrm>
        </p:spPr>
        <p:txBody>
          <a:bodyPr>
            <a:normAutofit/>
          </a:bodyPr>
          <a:lstStyle/>
          <a:p>
            <a:pPr lvl="1"/>
            <a:endParaRPr lang="ca-ES" sz="2000" dirty="0" smtClean="0">
              <a:solidFill>
                <a:schemeClr val="tx1"/>
              </a:solidFill>
            </a:endParaRPr>
          </a:p>
          <a:p>
            <a:pPr lvl="1"/>
            <a:r>
              <a:rPr lang="ca-ES" sz="2000" dirty="0" smtClean="0">
                <a:solidFill>
                  <a:schemeClr val="tx1"/>
                </a:solidFill>
              </a:rPr>
              <a:t>Annex A – Memòria explicativa compliment de l’activitat/projecte</a:t>
            </a:r>
          </a:p>
          <a:p>
            <a:pPr lvl="1"/>
            <a:endParaRPr lang="ca-ES" sz="1050" dirty="0" smtClean="0">
              <a:solidFill>
                <a:schemeClr val="tx1"/>
              </a:solidFill>
            </a:endParaRPr>
          </a:p>
          <a:p>
            <a:pPr lvl="1"/>
            <a:r>
              <a:rPr lang="ca-ES" sz="2000" dirty="0" smtClean="0">
                <a:solidFill>
                  <a:schemeClr val="tx1"/>
                </a:solidFill>
              </a:rPr>
              <a:t>Annex B – Relació despeses activitat/projecte</a:t>
            </a:r>
          </a:p>
          <a:p>
            <a:pPr lvl="1"/>
            <a:endParaRPr lang="ca-ES" sz="1050" dirty="0" smtClean="0">
              <a:solidFill>
                <a:schemeClr val="tx1"/>
              </a:solidFill>
            </a:endParaRPr>
          </a:p>
          <a:p>
            <a:pPr lvl="1"/>
            <a:r>
              <a:rPr lang="ca-ES" sz="2000" dirty="0" smtClean="0">
                <a:solidFill>
                  <a:schemeClr val="tx1"/>
                </a:solidFill>
              </a:rPr>
              <a:t>Annex C – Relació d’ingressos rebuts</a:t>
            </a:r>
          </a:p>
          <a:p>
            <a:pPr lvl="1"/>
            <a:endParaRPr lang="ca-ES" sz="1050" dirty="0">
              <a:solidFill>
                <a:schemeClr val="tx1"/>
              </a:solidFill>
            </a:endParaRPr>
          </a:p>
          <a:p>
            <a:pPr lvl="1"/>
            <a:r>
              <a:rPr lang="ca-ES" sz="2000" dirty="0" smtClean="0">
                <a:solidFill>
                  <a:schemeClr val="tx1"/>
                </a:solidFill>
              </a:rPr>
              <a:t>PDF factures signat secretari/ària o tresorer/a</a:t>
            </a:r>
          </a:p>
          <a:p>
            <a:pPr lvl="1"/>
            <a:endParaRPr lang="ca-ES" sz="1050" dirty="0" smtClean="0">
              <a:solidFill>
                <a:schemeClr val="tx1"/>
              </a:solidFill>
            </a:endParaRPr>
          </a:p>
          <a:p>
            <a:pPr lvl="1"/>
            <a:r>
              <a:rPr lang="ca-ES" sz="2000" dirty="0" smtClean="0">
                <a:solidFill>
                  <a:schemeClr val="tx1"/>
                </a:solidFill>
              </a:rPr>
              <a:t>Declaració jurada no deducció de l’IVA</a:t>
            </a:r>
          </a:p>
          <a:p>
            <a:pPr marL="457200" lvl="1" indent="0">
              <a:buNone/>
            </a:pPr>
            <a:endParaRPr lang="ca-ES" sz="1100" dirty="0" smtClean="0">
              <a:solidFill>
                <a:schemeClr val="tx1"/>
              </a:solidFill>
            </a:endParaRPr>
          </a:p>
          <a:p>
            <a:pPr lvl="1"/>
            <a:r>
              <a:rPr lang="ca-ES" sz="2000" dirty="0" smtClean="0">
                <a:solidFill>
                  <a:schemeClr val="tx1"/>
                </a:solidFill>
              </a:rPr>
              <a:t>Acreditació utilització logotip Ajuntament de Vic elements informatius i de difusió</a:t>
            </a:r>
          </a:p>
        </p:txBody>
      </p:sp>
    </p:spTree>
    <p:extLst>
      <p:ext uri="{BB962C8B-B14F-4D97-AF65-F5344CB8AC3E}">
        <p14:creationId xmlns:p14="http://schemas.microsoft.com/office/powerpoint/2010/main" val="22530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>
                <a:solidFill>
                  <a:schemeClr val="tx1"/>
                </a:solidFill>
              </a:rPr>
              <a:t>Annex B – Relació de despeses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609997" y="1768928"/>
            <a:ext cx="9614263" cy="4724399"/>
          </a:xfrm>
        </p:spPr>
        <p:txBody>
          <a:bodyPr>
            <a:noAutofit/>
          </a:bodyPr>
          <a:lstStyle/>
          <a:p>
            <a:r>
              <a:rPr lang="ca-ES" sz="2000" b="1" u="sng" dirty="0">
                <a:solidFill>
                  <a:schemeClr val="tx1"/>
                </a:solidFill>
              </a:rPr>
              <a:t>Justificar la totalitat del </a:t>
            </a:r>
            <a:r>
              <a:rPr lang="ca-ES" sz="2000" b="1" u="sng" dirty="0" smtClean="0">
                <a:solidFill>
                  <a:schemeClr val="tx1"/>
                </a:solidFill>
              </a:rPr>
              <a:t>projecte</a:t>
            </a:r>
            <a:r>
              <a:rPr lang="ca-ES" sz="2000" dirty="0" smtClean="0">
                <a:solidFill>
                  <a:schemeClr val="tx1"/>
                </a:solidFill>
              </a:rPr>
              <a:t> (no només la subvenció rebuda)</a:t>
            </a:r>
          </a:p>
          <a:p>
            <a:r>
              <a:rPr lang="ca-ES" sz="2000" b="1" dirty="0" smtClean="0">
                <a:solidFill>
                  <a:schemeClr val="tx1"/>
                </a:solidFill>
              </a:rPr>
              <a:t>Despeses </a:t>
            </a:r>
            <a:r>
              <a:rPr lang="ca-ES" sz="2000" dirty="0" smtClean="0">
                <a:solidFill>
                  <a:schemeClr val="tx1"/>
                </a:solidFill>
              </a:rPr>
              <a:t>que s'efectuïn </a:t>
            </a:r>
            <a:r>
              <a:rPr lang="ca-ES" sz="2000" dirty="0">
                <a:solidFill>
                  <a:schemeClr val="tx1"/>
                </a:solidFill>
              </a:rPr>
              <a:t>en el </a:t>
            </a:r>
            <a:r>
              <a:rPr lang="ca-ES" sz="2000" b="1" dirty="0">
                <a:solidFill>
                  <a:schemeClr val="tx1"/>
                </a:solidFill>
              </a:rPr>
              <a:t>termini </a:t>
            </a:r>
            <a:r>
              <a:rPr lang="ca-ES" sz="2000" b="1" dirty="0" smtClean="0">
                <a:solidFill>
                  <a:schemeClr val="tx1"/>
                </a:solidFill>
              </a:rPr>
              <a:t>establert</a:t>
            </a:r>
          </a:p>
          <a:p>
            <a:r>
              <a:rPr lang="ca-ES" sz="2000" dirty="0" smtClean="0">
                <a:solidFill>
                  <a:schemeClr val="tx1"/>
                </a:solidFill>
              </a:rPr>
              <a:t>Directament </a:t>
            </a:r>
            <a:r>
              <a:rPr lang="ca-ES" sz="2000" dirty="0">
                <a:solidFill>
                  <a:schemeClr val="tx1"/>
                </a:solidFill>
              </a:rPr>
              <a:t>relacionades amb el </a:t>
            </a:r>
            <a:r>
              <a:rPr lang="ca-ES" sz="2000" dirty="0" smtClean="0">
                <a:solidFill>
                  <a:schemeClr val="tx1"/>
                </a:solidFill>
              </a:rPr>
              <a:t>projecte </a:t>
            </a:r>
          </a:p>
          <a:p>
            <a:r>
              <a:rPr lang="ca-ES" sz="2000" dirty="0" smtClean="0">
                <a:solidFill>
                  <a:schemeClr val="tx1"/>
                </a:solidFill>
              </a:rPr>
              <a:t>% factura/nòmina imputat </a:t>
            </a:r>
            <a:r>
              <a:rPr lang="ca-ES" sz="2000" dirty="0">
                <a:solidFill>
                  <a:schemeClr val="tx1"/>
                </a:solidFill>
              </a:rPr>
              <a:t>en el </a:t>
            </a:r>
            <a:r>
              <a:rPr lang="ca-ES" sz="2000" dirty="0" smtClean="0">
                <a:solidFill>
                  <a:schemeClr val="tx1"/>
                </a:solidFill>
              </a:rPr>
              <a:t>projecte</a:t>
            </a:r>
          </a:p>
          <a:p>
            <a:r>
              <a:rPr lang="ca-ES" sz="2000" dirty="0" smtClean="0">
                <a:solidFill>
                  <a:schemeClr val="tx1"/>
                </a:solidFill>
              </a:rPr>
              <a:t>No </a:t>
            </a:r>
            <a:r>
              <a:rPr lang="ca-ES" sz="2000" dirty="0">
                <a:solidFill>
                  <a:schemeClr val="tx1"/>
                </a:solidFill>
              </a:rPr>
              <a:t>cal rebut factures pagades</a:t>
            </a:r>
          </a:p>
          <a:p>
            <a:pPr marL="0" indent="0">
              <a:buNone/>
            </a:pPr>
            <a:endParaRPr lang="ca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a-ES" sz="2000" b="1" dirty="0" smtClean="0">
                <a:solidFill>
                  <a:schemeClr val="tx1"/>
                </a:solidFill>
              </a:rPr>
              <a:t>Despeses </a:t>
            </a:r>
            <a:r>
              <a:rPr lang="ca-ES" sz="2000" b="1" dirty="0">
                <a:solidFill>
                  <a:schemeClr val="tx1"/>
                </a:solidFill>
              </a:rPr>
              <a:t>imputables</a:t>
            </a:r>
            <a:r>
              <a:rPr lang="ca-ES" sz="2000" dirty="0">
                <a:solidFill>
                  <a:schemeClr val="tx1"/>
                </a:solidFill>
              </a:rPr>
              <a:t>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ca-ES" sz="1800" u="sng" dirty="0">
                <a:solidFill>
                  <a:schemeClr val="tx1"/>
                </a:solidFill>
              </a:rPr>
              <a:t>Retribucions de personal</a:t>
            </a:r>
            <a:r>
              <a:rPr lang="ca-ES" sz="1800" dirty="0">
                <a:solidFill>
                  <a:schemeClr val="tx1"/>
                </a:solidFill>
              </a:rPr>
              <a:t>:  costos salarials + assegurances socials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ca-ES" sz="1800" u="sng" dirty="0">
                <a:solidFill>
                  <a:schemeClr val="tx1"/>
                </a:solidFill>
              </a:rPr>
              <a:t>Factures </a:t>
            </a:r>
            <a:r>
              <a:rPr lang="ca-ES" sz="1800" u="sng" dirty="0" smtClean="0">
                <a:solidFill>
                  <a:schemeClr val="tx1"/>
                </a:solidFill>
              </a:rPr>
              <a:t>amb impostos inclosos</a:t>
            </a:r>
            <a:r>
              <a:rPr lang="ca-ES" sz="1800" dirty="0" smtClean="0">
                <a:solidFill>
                  <a:schemeClr val="tx1"/>
                </a:solidFill>
              </a:rPr>
              <a:t>:  </a:t>
            </a:r>
            <a:r>
              <a:rPr lang="ca-ES" sz="1800" dirty="0">
                <a:solidFill>
                  <a:schemeClr val="tx1"/>
                </a:solidFill>
              </a:rPr>
              <a:t>cost total (Base + IVA + IRPF)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ca-ES" sz="1800" dirty="0" smtClean="0">
                <a:solidFill>
                  <a:schemeClr val="tx1"/>
                </a:solidFill>
              </a:rPr>
              <a:t>Despeses </a:t>
            </a:r>
            <a:r>
              <a:rPr lang="ca-ES" sz="1800" dirty="0">
                <a:solidFill>
                  <a:schemeClr val="tx1"/>
                </a:solidFill>
              </a:rPr>
              <a:t>indirectes: 20% import </a:t>
            </a:r>
            <a:r>
              <a:rPr lang="ca-ES" sz="1800" dirty="0" smtClean="0">
                <a:solidFill>
                  <a:schemeClr val="tx1"/>
                </a:solidFill>
              </a:rPr>
              <a:t>subvencionat</a:t>
            </a:r>
          </a:p>
        </p:txBody>
      </p:sp>
    </p:spTree>
    <p:extLst>
      <p:ext uri="{BB962C8B-B14F-4D97-AF65-F5344CB8AC3E}">
        <p14:creationId xmlns:p14="http://schemas.microsoft.com/office/powerpoint/2010/main" val="36907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Dubtes i consultes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Núria Garriga Font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Tècnica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Subvencions</a:t>
            </a:r>
            <a:b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938862100 ext. 12332</a:t>
            </a:r>
            <a:b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subvencions@vic.cat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a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Línies i objectius específics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327955" y="1790700"/>
            <a:ext cx="8915400" cy="3777622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a-ES" sz="2400" dirty="0">
                <a:solidFill>
                  <a:schemeClr val="tx1"/>
                </a:solidFill>
              </a:rPr>
              <a:t>Projectes de suport a la infància, a l’adolescència, la joventut i famílies amb situacions de vulnerabilitat </a:t>
            </a:r>
            <a:r>
              <a:rPr lang="ca-ES" sz="2400" dirty="0" smtClean="0">
                <a:solidFill>
                  <a:schemeClr val="tx1"/>
                </a:solidFill>
              </a:rPr>
              <a:t>social</a:t>
            </a:r>
          </a:p>
          <a:p>
            <a:pPr marL="457200" lvl="0" indent="-457200">
              <a:buFont typeface="+mj-lt"/>
              <a:buAutoNum type="arabicPeriod"/>
            </a:pPr>
            <a:endParaRPr lang="ca-ES" sz="1100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a-ES" sz="2400" dirty="0">
                <a:solidFill>
                  <a:schemeClr val="tx1"/>
                </a:solidFill>
              </a:rPr>
              <a:t>Pobresa i exclusió </a:t>
            </a:r>
            <a:r>
              <a:rPr lang="ca-ES" sz="2400" dirty="0" smtClean="0">
                <a:solidFill>
                  <a:schemeClr val="tx1"/>
                </a:solidFill>
              </a:rPr>
              <a:t>social</a:t>
            </a:r>
          </a:p>
          <a:p>
            <a:pPr marL="457200" lvl="0" indent="-457200">
              <a:buFont typeface="+mj-lt"/>
              <a:buAutoNum type="arabicPeriod"/>
            </a:pPr>
            <a:endParaRPr lang="ca-ES" sz="1100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a-ES" sz="2400" dirty="0">
                <a:solidFill>
                  <a:schemeClr val="tx1"/>
                </a:solidFill>
              </a:rPr>
              <a:t>Projectes de promoció i protecció de les persones </a:t>
            </a:r>
            <a:r>
              <a:rPr lang="ca-ES" sz="2400" dirty="0" smtClean="0">
                <a:solidFill>
                  <a:schemeClr val="tx1"/>
                </a:solidFill>
              </a:rPr>
              <a:t>grans</a:t>
            </a:r>
          </a:p>
          <a:p>
            <a:pPr marL="457200" lvl="0" indent="-457200">
              <a:buFont typeface="+mj-lt"/>
              <a:buAutoNum type="arabicPeriod"/>
            </a:pPr>
            <a:endParaRPr lang="ca-ES" sz="1100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a-ES" sz="2400" dirty="0">
                <a:solidFill>
                  <a:schemeClr val="tx1"/>
                </a:solidFill>
              </a:rPr>
              <a:t>Promoció a l’autonomia  i atenció a la </a:t>
            </a:r>
            <a:r>
              <a:rPr lang="ca-ES" sz="2400" dirty="0" smtClean="0">
                <a:solidFill>
                  <a:schemeClr val="tx1"/>
                </a:solidFill>
              </a:rPr>
              <a:t>dependència</a:t>
            </a:r>
          </a:p>
          <a:p>
            <a:pPr marL="457200" lvl="0" indent="-457200">
              <a:buFont typeface="+mj-lt"/>
              <a:buAutoNum type="arabicPeriod"/>
            </a:pPr>
            <a:endParaRPr lang="ca-ES" sz="1100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a-ES" sz="2400" dirty="0">
                <a:solidFill>
                  <a:schemeClr val="tx1"/>
                </a:solidFill>
              </a:rPr>
              <a:t>Projectes i activitats </a:t>
            </a:r>
            <a:r>
              <a:rPr lang="ca-ES" sz="2400" dirty="0" smtClean="0">
                <a:solidFill>
                  <a:schemeClr val="tx1"/>
                </a:solidFill>
              </a:rPr>
              <a:t>de participació </a:t>
            </a:r>
            <a:r>
              <a:rPr lang="ca-ES" sz="2400" dirty="0">
                <a:solidFill>
                  <a:schemeClr val="tx1"/>
                </a:solidFill>
              </a:rPr>
              <a:t>i sensibilització amb col·lectius vulnerables </a:t>
            </a:r>
          </a:p>
        </p:txBody>
      </p:sp>
    </p:spTree>
    <p:extLst>
      <p:ext uri="{BB962C8B-B14F-4D97-AF65-F5344CB8AC3E}">
        <p14:creationId xmlns:p14="http://schemas.microsoft.com/office/powerpoint/2010/main" val="13962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Entitats beneficiàries i requisits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89212" y="2166257"/>
            <a:ext cx="8915400" cy="3777622"/>
          </a:xfrm>
        </p:spPr>
        <p:txBody>
          <a:bodyPr>
            <a:noAutofit/>
          </a:bodyPr>
          <a:lstStyle/>
          <a:p>
            <a:r>
              <a:rPr lang="ca-ES" sz="2400" dirty="0">
                <a:solidFill>
                  <a:schemeClr val="tx1"/>
                </a:solidFill>
              </a:rPr>
              <a:t>Entitats sense ànim de lucre: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tx1"/>
                </a:solidFill>
              </a:rPr>
              <a:t>Inscrites al registre oficial corresponent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tx1"/>
                </a:solidFill>
              </a:rPr>
              <a:t>Inscrites al Registre Municipal d’Entitats de Vic</a:t>
            </a:r>
          </a:p>
          <a:p>
            <a:endParaRPr lang="ca-ES" sz="2400" dirty="0" smtClean="0">
              <a:solidFill>
                <a:schemeClr val="tx1"/>
              </a:solidFill>
            </a:endParaRPr>
          </a:p>
          <a:p>
            <a:r>
              <a:rPr lang="ca-ES" sz="2400" dirty="0" smtClean="0">
                <a:solidFill>
                  <a:schemeClr val="tx1"/>
                </a:solidFill>
              </a:rPr>
              <a:t>Únicament es subvencionarà </a:t>
            </a:r>
            <a:r>
              <a:rPr lang="ca-ES" sz="2400" b="1" dirty="0" smtClean="0">
                <a:solidFill>
                  <a:schemeClr val="tx1"/>
                </a:solidFill>
              </a:rPr>
              <a:t>un projecte per entitat</a:t>
            </a:r>
            <a:r>
              <a:rPr lang="ca-ES" sz="2400" dirty="0" smtClean="0">
                <a:solidFill>
                  <a:schemeClr val="tx1"/>
                </a:solidFill>
              </a:rPr>
              <a:t>.</a:t>
            </a:r>
          </a:p>
          <a:p>
            <a:endParaRPr lang="ca-ES" sz="2400" dirty="0" smtClean="0">
              <a:solidFill>
                <a:schemeClr val="tx1"/>
              </a:solidFill>
            </a:endParaRPr>
          </a:p>
          <a:p>
            <a:r>
              <a:rPr lang="ca-ES" sz="2400" b="1" dirty="0" smtClean="0">
                <a:solidFill>
                  <a:schemeClr val="tx1"/>
                </a:solidFill>
              </a:rPr>
              <a:t>No</a:t>
            </a:r>
            <a:r>
              <a:rPr lang="ca-ES" sz="2400" dirty="0" smtClean="0">
                <a:solidFill>
                  <a:schemeClr val="tx1"/>
                </a:solidFill>
              </a:rPr>
              <a:t> es poden rebre de l’Ajuntament de Vic </a:t>
            </a:r>
            <a:r>
              <a:rPr lang="ca-ES" sz="2400" b="1" dirty="0" smtClean="0">
                <a:solidFill>
                  <a:schemeClr val="tx1"/>
                </a:solidFill>
              </a:rPr>
              <a:t>diferents subvencions </a:t>
            </a:r>
            <a:r>
              <a:rPr lang="ca-ES" sz="2400" dirty="0" smtClean="0">
                <a:solidFill>
                  <a:schemeClr val="tx1"/>
                </a:solidFill>
              </a:rPr>
              <a:t>per la </a:t>
            </a:r>
            <a:r>
              <a:rPr lang="ca-ES" sz="2400" b="1" dirty="0" smtClean="0">
                <a:solidFill>
                  <a:schemeClr val="tx1"/>
                </a:solidFill>
              </a:rPr>
              <a:t>mateixa finalitat</a:t>
            </a:r>
            <a:r>
              <a:rPr lang="ca-ES" sz="2400" dirty="0" smtClean="0">
                <a:solidFill>
                  <a:schemeClr val="tx1"/>
                </a:solidFill>
              </a:rPr>
              <a:t>, activitat, projecte o programa.</a:t>
            </a:r>
          </a:p>
        </p:txBody>
      </p:sp>
    </p:spTree>
    <p:extLst>
      <p:ext uri="{BB962C8B-B14F-4D97-AF65-F5344CB8AC3E}">
        <p14:creationId xmlns:p14="http://schemas.microsoft.com/office/powerpoint/2010/main" val="284011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347994" y="386492"/>
            <a:ext cx="8911687" cy="1280890"/>
          </a:xfrm>
        </p:spPr>
        <p:txBody>
          <a:bodyPr/>
          <a:lstStyle/>
          <a:p>
            <a:r>
              <a:rPr lang="ca-ES" b="1" dirty="0"/>
              <a:t>Dades importants tramitació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1246416" y="1375799"/>
            <a:ext cx="9351630" cy="516113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ca-ES" sz="2000" b="1" u="sng" dirty="0" smtClean="0"/>
          </a:p>
          <a:p>
            <a:r>
              <a:rPr lang="ca-ES" sz="2400" b="1" u="sng" dirty="0" smtClean="0">
                <a:solidFill>
                  <a:schemeClr val="tx1"/>
                </a:solidFill>
              </a:rPr>
              <a:t>Sol·licitud</a:t>
            </a:r>
            <a:r>
              <a:rPr lang="ca-ES" sz="2400" dirty="0">
                <a:solidFill>
                  <a:schemeClr val="tx1"/>
                </a:solidFill>
              </a:rPr>
              <a:t>: </a:t>
            </a:r>
            <a:endParaRPr lang="ca-E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a-ES" sz="2400" dirty="0" smtClean="0">
                <a:solidFill>
                  <a:schemeClr val="tx1"/>
                </a:solidFill>
              </a:rPr>
              <a:t>Un mes a partir de l’endemà de la publicació de l’anunci de convocatòria al BOPB</a:t>
            </a:r>
          </a:p>
          <a:p>
            <a:pPr marL="0" indent="0">
              <a:buNone/>
            </a:pPr>
            <a:endParaRPr lang="ca-ES" sz="2400" dirty="0" smtClean="0">
              <a:solidFill>
                <a:schemeClr val="tx1"/>
              </a:solidFill>
            </a:endParaRPr>
          </a:p>
          <a:p>
            <a:r>
              <a:rPr lang="ca-ES" sz="2400" b="1" u="sng" dirty="0" smtClean="0">
                <a:solidFill>
                  <a:schemeClr val="tx1"/>
                </a:solidFill>
              </a:rPr>
              <a:t>Execució</a:t>
            </a:r>
            <a:r>
              <a:rPr lang="ca-ES" sz="2400" dirty="0">
                <a:solidFill>
                  <a:schemeClr val="tx1"/>
                </a:solidFill>
              </a:rPr>
              <a:t>: </a:t>
            </a:r>
            <a:r>
              <a:rPr lang="ca-ES" sz="2400" dirty="0" smtClean="0"/>
              <a:t>de l’1/11/2018 </a:t>
            </a:r>
            <a:r>
              <a:rPr lang="ca-ES" sz="2400" dirty="0"/>
              <a:t>fins al </a:t>
            </a:r>
            <a:r>
              <a:rPr lang="ca-ES" sz="2400" dirty="0" smtClean="0"/>
              <a:t>31/10/2019</a:t>
            </a:r>
            <a:endParaRPr lang="ca-ES" sz="2400" dirty="0"/>
          </a:p>
          <a:p>
            <a:endParaRPr lang="ca-ES" sz="2400" dirty="0" smtClean="0"/>
          </a:p>
          <a:p>
            <a:endParaRPr lang="ca-ES" sz="2400" dirty="0"/>
          </a:p>
          <a:p>
            <a:r>
              <a:rPr lang="ca-ES" sz="2400" b="1" u="sng" dirty="0" smtClean="0"/>
              <a:t>Justificació</a:t>
            </a:r>
            <a:r>
              <a:rPr lang="ca-ES" sz="2400" dirty="0" smtClean="0"/>
              <a:t>: fins </a:t>
            </a:r>
            <a:r>
              <a:rPr lang="ca-ES" sz="2400" dirty="0"/>
              <a:t>al </a:t>
            </a:r>
            <a:r>
              <a:rPr lang="ca-ES" sz="2400" dirty="0" smtClean="0"/>
              <a:t>15/11/2019</a:t>
            </a:r>
            <a:endParaRPr lang="ca-ES" sz="2400" dirty="0"/>
          </a:p>
          <a:p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16204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021331" y="474209"/>
            <a:ext cx="6356203" cy="1280890"/>
          </a:xfrm>
        </p:spPr>
        <p:txBody>
          <a:bodyPr/>
          <a:lstStyle/>
          <a:p>
            <a:r>
              <a:rPr lang="ca-ES" dirty="0" smtClean="0">
                <a:solidFill>
                  <a:schemeClr val="tx1"/>
                </a:solidFill>
              </a:rPr>
              <a:t>Procediment tramitació</a:t>
            </a:r>
            <a:endParaRPr lang="ca-E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idor de contingut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5444742"/>
              </p:ext>
            </p:extLst>
          </p:nvPr>
        </p:nvGraphicFramePr>
        <p:xfrm>
          <a:off x="-194872" y="209863"/>
          <a:ext cx="11887200" cy="640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34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ol 4"/>
          <p:cNvSpPr>
            <a:spLocks noGrp="1"/>
          </p:cNvSpPr>
          <p:nvPr>
            <p:ph type="title"/>
          </p:nvPr>
        </p:nvSpPr>
        <p:spPr>
          <a:xfrm>
            <a:off x="1772783" y="305761"/>
            <a:ext cx="9404723" cy="931945"/>
          </a:xfrm>
        </p:spPr>
        <p:txBody>
          <a:bodyPr/>
          <a:lstStyle/>
          <a:p>
            <a:r>
              <a:rPr lang="ca-ES" b="1" dirty="0" smtClean="0"/>
              <a:t>Sol·licitud</a:t>
            </a:r>
            <a:endParaRPr lang="ca-ES" b="1" dirty="0"/>
          </a:p>
        </p:txBody>
      </p:sp>
      <p:sp>
        <p:nvSpPr>
          <p:cNvPr id="6" name="Contenidor de contingut 5"/>
          <p:cNvSpPr>
            <a:spLocks noGrp="1"/>
          </p:cNvSpPr>
          <p:nvPr>
            <p:ph idx="1"/>
          </p:nvPr>
        </p:nvSpPr>
        <p:spPr>
          <a:xfrm>
            <a:off x="1256211" y="1090749"/>
            <a:ext cx="10712632" cy="5505994"/>
          </a:xfrm>
        </p:spPr>
        <p:txBody>
          <a:bodyPr>
            <a:noAutofit/>
          </a:bodyPr>
          <a:lstStyle/>
          <a:p>
            <a:pPr lvl="1"/>
            <a:r>
              <a:rPr lang="ca-ES" sz="1800" dirty="0" smtClean="0">
                <a:solidFill>
                  <a:schemeClr val="tx1"/>
                </a:solidFill>
              </a:rPr>
              <a:t>Annex 1 – </a:t>
            </a:r>
            <a:r>
              <a:rPr lang="ca-ES" sz="1800" b="1" dirty="0" smtClean="0">
                <a:solidFill>
                  <a:schemeClr val="tx1"/>
                </a:solidFill>
              </a:rPr>
              <a:t>Memòria</a:t>
            </a:r>
            <a:r>
              <a:rPr lang="ca-ES" sz="1800" dirty="0" smtClean="0">
                <a:solidFill>
                  <a:schemeClr val="tx1"/>
                </a:solidFill>
              </a:rPr>
              <a:t> de l’activitat/projecte</a:t>
            </a:r>
          </a:p>
          <a:p>
            <a:pPr lvl="1"/>
            <a:endParaRPr lang="ca-ES" sz="1000" dirty="0" smtClean="0">
              <a:solidFill>
                <a:schemeClr val="tx1"/>
              </a:solidFill>
            </a:endParaRPr>
          </a:p>
          <a:p>
            <a:pPr lvl="1"/>
            <a:r>
              <a:rPr lang="ca-ES" sz="1800" dirty="0" smtClean="0">
                <a:solidFill>
                  <a:schemeClr val="tx1"/>
                </a:solidFill>
              </a:rPr>
              <a:t>Annex 2 – </a:t>
            </a:r>
            <a:r>
              <a:rPr lang="ca-ES" sz="1800" b="1" dirty="0" smtClean="0">
                <a:solidFill>
                  <a:schemeClr val="tx1"/>
                </a:solidFill>
              </a:rPr>
              <a:t>Pressupost</a:t>
            </a:r>
            <a:r>
              <a:rPr lang="ca-ES" sz="1800" dirty="0" smtClean="0">
                <a:solidFill>
                  <a:schemeClr val="tx1"/>
                </a:solidFill>
              </a:rPr>
              <a:t> detallat ingressos i despeses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ca-ES" sz="1800" dirty="0" smtClean="0">
              <a:solidFill>
                <a:schemeClr val="tx1"/>
              </a:solidFill>
            </a:endParaRPr>
          </a:p>
          <a:p>
            <a:pPr lvl="1"/>
            <a:r>
              <a:rPr lang="ca-ES" sz="1800" dirty="0" smtClean="0">
                <a:solidFill>
                  <a:schemeClr val="tx1"/>
                </a:solidFill>
              </a:rPr>
              <a:t>Annex 3 – Dades complementàries</a:t>
            </a:r>
          </a:p>
          <a:p>
            <a:pPr lvl="1"/>
            <a:endParaRPr lang="ca-ES" sz="1000" dirty="0" smtClean="0">
              <a:solidFill>
                <a:schemeClr val="tx1"/>
              </a:solidFill>
            </a:endParaRPr>
          </a:p>
          <a:p>
            <a:pPr lvl="1"/>
            <a:r>
              <a:rPr lang="ca-ES" sz="1800" dirty="0">
                <a:solidFill>
                  <a:schemeClr val="tx1"/>
                </a:solidFill>
              </a:rPr>
              <a:t>Estatuts de l’entitat </a:t>
            </a:r>
            <a:r>
              <a:rPr lang="ca-ES" sz="1800" dirty="0" smtClean="0">
                <a:solidFill>
                  <a:schemeClr val="tx1"/>
                </a:solidFill>
              </a:rPr>
              <a:t>vigents</a:t>
            </a:r>
          </a:p>
          <a:p>
            <a:pPr lvl="1"/>
            <a:endParaRPr lang="ca-ES" sz="1000" dirty="0">
              <a:solidFill>
                <a:schemeClr val="tx1"/>
              </a:solidFill>
            </a:endParaRPr>
          </a:p>
          <a:p>
            <a:pPr lvl="1"/>
            <a:r>
              <a:rPr lang="ca-ES" sz="1800" dirty="0">
                <a:solidFill>
                  <a:schemeClr val="tx1"/>
                </a:solidFill>
              </a:rPr>
              <a:t>Fotocòpia DNI representant entitat i document que acredita </a:t>
            </a:r>
            <a:r>
              <a:rPr lang="ca-ES" sz="1800" dirty="0" smtClean="0">
                <a:solidFill>
                  <a:schemeClr val="tx1"/>
                </a:solidFill>
              </a:rPr>
              <a:t>representació</a:t>
            </a:r>
          </a:p>
          <a:p>
            <a:pPr lvl="1">
              <a:spcBef>
                <a:spcPts val="0"/>
              </a:spcBef>
            </a:pPr>
            <a:endParaRPr lang="ca-ES" sz="1000" dirty="0" smtClean="0">
              <a:solidFill>
                <a:schemeClr val="tx1"/>
              </a:solidFill>
            </a:endParaRPr>
          </a:p>
          <a:p>
            <a:pPr lvl="1"/>
            <a:r>
              <a:rPr lang="ca-ES" sz="1800" dirty="0">
                <a:solidFill>
                  <a:schemeClr val="tx1"/>
                </a:solidFill>
              </a:rPr>
              <a:t>Certificacions d’estar al corrent de pagament de les obligacions tributàries i amb la Seguretat </a:t>
            </a:r>
            <a:r>
              <a:rPr lang="es-ES" sz="1800" dirty="0" smtClean="0">
                <a:solidFill>
                  <a:schemeClr val="tx1"/>
                </a:solidFill>
              </a:rPr>
              <a:t>Social</a:t>
            </a:r>
            <a:r>
              <a:rPr lang="ca-ES" sz="1800" dirty="0" smtClean="0">
                <a:solidFill>
                  <a:schemeClr val="tx1"/>
                </a:solidFill>
              </a:rPr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a-ES" sz="1800" dirty="0">
              <a:solidFill>
                <a:schemeClr val="tx1"/>
              </a:solidFill>
            </a:endParaRPr>
          </a:p>
          <a:p>
            <a:pPr lvl="1"/>
            <a:r>
              <a:rPr lang="ca-ES" sz="1800" dirty="0" smtClean="0">
                <a:solidFill>
                  <a:schemeClr val="tx1"/>
                </a:solidFill>
              </a:rPr>
              <a:t>Plantilla &gt; 25 persones. Memòria que indiqui mitjans per prevenir i detectar casos d’assetjament sexual</a:t>
            </a:r>
          </a:p>
          <a:p>
            <a:pPr marL="457200" lvl="1" indent="0">
              <a:spcBef>
                <a:spcPts val="0"/>
              </a:spcBef>
              <a:buNone/>
            </a:pPr>
            <a:endParaRPr lang="ca-ES" sz="1800" dirty="0" smtClean="0">
              <a:solidFill>
                <a:schemeClr val="tx1"/>
              </a:solidFill>
            </a:endParaRPr>
          </a:p>
          <a:p>
            <a:pPr lvl="1"/>
            <a:r>
              <a:rPr lang="ca-ES" sz="1800" dirty="0" smtClean="0">
                <a:solidFill>
                  <a:schemeClr val="tx1"/>
                </a:solidFill>
              </a:rPr>
              <a:t>Import subvenció &gt; 10.000,00 €.  Declaració responsable retribucions òrgans direcció</a:t>
            </a:r>
            <a:endParaRPr lang="ca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8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805440" y="513679"/>
            <a:ext cx="9404723" cy="1123533"/>
          </a:xfrm>
        </p:spPr>
        <p:txBody>
          <a:bodyPr/>
          <a:lstStyle/>
          <a:p>
            <a:r>
              <a:rPr lang="ca-ES" dirty="0" smtClean="0">
                <a:solidFill>
                  <a:schemeClr val="tx1"/>
                </a:solidFill>
              </a:rPr>
              <a:t>Import a subvencionar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103312" y="1637212"/>
            <a:ext cx="10408331" cy="5041174"/>
          </a:xfrm>
        </p:spPr>
        <p:txBody>
          <a:bodyPr>
            <a:noAutofit/>
          </a:bodyPr>
          <a:lstStyle/>
          <a:p>
            <a:r>
              <a:rPr lang="ca-ES" sz="2400" dirty="0">
                <a:solidFill>
                  <a:schemeClr val="tx1"/>
                </a:solidFill>
              </a:rPr>
              <a:t>L’import màxim a concedir per projecte serà de </a:t>
            </a:r>
            <a:r>
              <a:rPr lang="ca-ES" sz="2400" b="1" dirty="0">
                <a:solidFill>
                  <a:schemeClr val="tx1"/>
                </a:solidFill>
              </a:rPr>
              <a:t>12.000,00€</a:t>
            </a:r>
            <a:r>
              <a:rPr lang="ca-ES" sz="2400" dirty="0">
                <a:solidFill>
                  <a:schemeClr val="tx1"/>
                </a:solidFill>
              </a:rPr>
              <a:t> </a:t>
            </a:r>
            <a:r>
              <a:rPr lang="ca-ES" sz="2400" dirty="0" smtClean="0">
                <a:solidFill>
                  <a:schemeClr val="tx1"/>
                </a:solidFill>
              </a:rPr>
              <a:t>per: </a:t>
            </a:r>
          </a:p>
          <a:p>
            <a:endParaRPr lang="ca-ES" sz="10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ca-ES" sz="2400" dirty="0" smtClean="0">
                <a:solidFill>
                  <a:schemeClr val="tx1"/>
                </a:solidFill>
              </a:rPr>
              <a:t>1. Projectes </a:t>
            </a:r>
            <a:r>
              <a:rPr lang="ca-ES" sz="2400" dirty="0">
                <a:solidFill>
                  <a:schemeClr val="tx1"/>
                </a:solidFill>
              </a:rPr>
              <a:t>de suport a la infància, a l’adolescència, la joventut i  </a:t>
            </a:r>
            <a:r>
              <a:rPr lang="ca-ES" sz="2400" dirty="0" smtClean="0">
                <a:solidFill>
                  <a:schemeClr val="tx1"/>
                </a:solidFill>
              </a:rPr>
              <a:t> famílies </a:t>
            </a:r>
            <a:r>
              <a:rPr lang="ca-ES" sz="2400" dirty="0">
                <a:solidFill>
                  <a:schemeClr val="tx1"/>
                </a:solidFill>
              </a:rPr>
              <a:t>amb situacions de vulnerabilitat social</a:t>
            </a:r>
          </a:p>
          <a:p>
            <a:pPr marL="914400" lvl="2" indent="0">
              <a:buNone/>
            </a:pPr>
            <a:r>
              <a:rPr lang="ca-ES" sz="2400" dirty="0" smtClean="0">
                <a:solidFill>
                  <a:schemeClr val="tx1"/>
                </a:solidFill>
              </a:rPr>
              <a:t>2. Pobresa </a:t>
            </a:r>
            <a:r>
              <a:rPr lang="ca-ES" sz="2400" dirty="0">
                <a:solidFill>
                  <a:schemeClr val="tx1"/>
                </a:solidFill>
              </a:rPr>
              <a:t>i exclusió social </a:t>
            </a:r>
          </a:p>
          <a:p>
            <a:pPr marL="914400" lvl="2" indent="0">
              <a:buNone/>
            </a:pPr>
            <a:r>
              <a:rPr lang="ca-ES" sz="2400" dirty="0" smtClean="0">
                <a:solidFill>
                  <a:schemeClr val="tx1"/>
                </a:solidFill>
              </a:rPr>
              <a:t>3. Projectes </a:t>
            </a:r>
            <a:r>
              <a:rPr lang="ca-ES" sz="2400" dirty="0">
                <a:solidFill>
                  <a:schemeClr val="tx1"/>
                </a:solidFill>
              </a:rPr>
              <a:t>de promoció i protecció de les persones grans </a:t>
            </a:r>
          </a:p>
          <a:p>
            <a:pPr marL="914400" lvl="2" indent="0">
              <a:buNone/>
            </a:pPr>
            <a:r>
              <a:rPr lang="ca-ES" sz="2400" dirty="0" smtClean="0">
                <a:solidFill>
                  <a:schemeClr val="tx1"/>
                </a:solidFill>
              </a:rPr>
              <a:t>4. Promoció </a:t>
            </a:r>
            <a:r>
              <a:rPr lang="ca-ES" sz="2400" dirty="0">
                <a:solidFill>
                  <a:schemeClr val="tx1"/>
                </a:solidFill>
              </a:rPr>
              <a:t>a l’autonomia  i atenció a la dependència</a:t>
            </a:r>
            <a:r>
              <a:rPr lang="ca-ES" sz="2400" dirty="0" smtClean="0">
                <a:solidFill>
                  <a:schemeClr val="tx1"/>
                </a:solidFill>
              </a:rPr>
              <a:t>)</a:t>
            </a:r>
          </a:p>
          <a:p>
            <a:pPr marL="914400" lvl="2" indent="0">
              <a:buNone/>
            </a:pPr>
            <a:endParaRPr lang="ca-ES" sz="1800" dirty="0">
              <a:solidFill>
                <a:schemeClr val="tx1"/>
              </a:solidFill>
            </a:endParaRPr>
          </a:p>
          <a:p>
            <a:r>
              <a:rPr lang="ca-ES" sz="2400" dirty="0">
                <a:solidFill>
                  <a:schemeClr val="tx1"/>
                </a:solidFill>
              </a:rPr>
              <a:t>L’import màxim a concedir per projecte serà de </a:t>
            </a:r>
            <a:r>
              <a:rPr lang="ca-ES" sz="2400" b="1" dirty="0" smtClean="0">
                <a:solidFill>
                  <a:schemeClr val="tx1"/>
                </a:solidFill>
              </a:rPr>
              <a:t>3.000,00€</a:t>
            </a:r>
            <a:r>
              <a:rPr lang="ca-ES" sz="2400" dirty="0" smtClean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ca-ES" sz="2400" b="1" dirty="0">
                <a:solidFill>
                  <a:schemeClr val="tx1"/>
                </a:solidFill>
              </a:rPr>
              <a:t>	</a:t>
            </a:r>
            <a:r>
              <a:rPr lang="ca-ES" sz="2400" b="1" dirty="0" smtClean="0">
                <a:solidFill>
                  <a:schemeClr val="tx1"/>
                </a:solidFill>
              </a:rPr>
              <a:t>	</a:t>
            </a:r>
            <a:r>
              <a:rPr lang="ca-ES" sz="2400" dirty="0" smtClean="0">
                <a:solidFill>
                  <a:schemeClr val="tx1"/>
                </a:solidFill>
              </a:rPr>
              <a:t>5</a:t>
            </a:r>
            <a:r>
              <a:rPr lang="ca-ES" sz="2400" dirty="0">
                <a:solidFill>
                  <a:schemeClr val="tx1"/>
                </a:solidFill>
              </a:rPr>
              <a:t>. Projectes i activitats de participació i sensibilització amb  </a:t>
            </a:r>
            <a:r>
              <a:rPr lang="ca-ES" sz="2400" dirty="0" smtClean="0">
                <a:solidFill>
                  <a:schemeClr val="tx1"/>
                </a:solidFill>
              </a:rPr>
              <a:t>  			col·lectius vulnerables </a:t>
            </a:r>
            <a:endParaRPr lang="ca-ES" sz="2400" dirty="0">
              <a:solidFill>
                <a:schemeClr val="tx1"/>
              </a:solidFill>
            </a:endParaRPr>
          </a:p>
          <a:p>
            <a:endParaRPr lang="ca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chemeClr val="tx1"/>
                </a:solidFill>
              </a:rPr>
              <a:t>Tramitació electrònica</a:t>
            </a:r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776741" y="1632857"/>
            <a:ext cx="4933594" cy="4623481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ca-ES" sz="2000" b="1" dirty="0" smtClean="0">
                <a:solidFill>
                  <a:schemeClr val="tx1"/>
                </a:solidFill>
              </a:rPr>
              <a:t>Emplenar sol·licitud:</a:t>
            </a:r>
          </a:p>
          <a:p>
            <a:pPr marL="914400" lvl="2" indent="0">
              <a:buNone/>
            </a:pPr>
            <a:r>
              <a:rPr lang="ca-ES" sz="800" dirty="0" smtClean="0">
                <a:solidFill>
                  <a:schemeClr val="tx1"/>
                </a:solidFill>
              </a:rPr>
              <a:t>	    </a:t>
            </a:r>
          </a:p>
          <a:p>
            <a:pPr lvl="2">
              <a:spcBef>
                <a:spcPts val="0"/>
              </a:spcBef>
            </a:pPr>
            <a:r>
              <a:rPr lang="ca-ES" sz="1800" dirty="0" smtClean="0">
                <a:solidFill>
                  <a:schemeClr val="tx1"/>
                </a:solidFill>
              </a:rPr>
              <a:t>Dades per a notificacions</a:t>
            </a:r>
          </a:p>
          <a:p>
            <a:pPr lvl="2">
              <a:spcBef>
                <a:spcPts val="0"/>
              </a:spcBef>
            </a:pPr>
            <a:endParaRPr lang="ca-ES" sz="1800" dirty="0" smtClean="0">
              <a:solidFill>
                <a:schemeClr val="tx1"/>
              </a:solidFill>
            </a:endParaRPr>
          </a:p>
          <a:p>
            <a:pPr lvl="2"/>
            <a:r>
              <a:rPr lang="ca-ES" sz="1800" dirty="0" smtClean="0">
                <a:solidFill>
                  <a:schemeClr val="tx1"/>
                </a:solidFill>
              </a:rPr>
              <a:t>Objecte de la subvenció</a:t>
            </a:r>
          </a:p>
          <a:p>
            <a:pPr lvl="3"/>
            <a:r>
              <a:rPr lang="ca-ES" sz="1800" dirty="0" smtClean="0">
                <a:solidFill>
                  <a:schemeClr val="tx1"/>
                </a:solidFill>
              </a:rPr>
              <a:t>Sol·licito subvenció per...</a:t>
            </a:r>
          </a:p>
          <a:p>
            <a:pPr lvl="3"/>
            <a:r>
              <a:rPr lang="ca-ES" sz="1800" dirty="0" smtClean="0">
                <a:solidFill>
                  <a:schemeClr val="tx1"/>
                </a:solidFill>
              </a:rPr>
              <a:t>Pressupost projecte</a:t>
            </a:r>
          </a:p>
          <a:p>
            <a:pPr lvl="3"/>
            <a:r>
              <a:rPr lang="ca-ES" sz="1800" dirty="0" smtClean="0">
                <a:solidFill>
                  <a:schemeClr val="tx1"/>
                </a:solidFill>
              </a:rPr>
              <a:t>Import subvenció</a:t>
            </a:r>
          </a:p>
          <a:p>
            <a:pPr lvl="3">
              <a:spcBef>
                <a:spcPts val="0"/>
              </a:spcBef>
            </a:pPr>
            <a:endParaRPr lang="ca-ES" sz="1800" dirty="0" smtClean="0">
              <a:solidFill>
                <a:schemeClr val="tx1"/>
              </a:solidFill>
            </a:endParaRPr>
          </a:p>
          <a:p>
            <a:pPr lvl="2"/>
            <a:r>
              <a:rPr lang="ca-ES" sz="1800" dirty="0" smtClean="0">
                <a:solidFill>
                  <a:schemeClr val="tx1"/>
                </a:solidFill>
              </a:rPr>
              <a:t>Departament al qual s’adreça</a:t>
            </a:r>
          </a:p>
          <a:p>
            <a:pPr marL="914400" lvl="2" indent="0">
              <a:spcBef>
                <a:spcPts val="0"/>
              </a:spcBef>
              <a:buNone/>
            </a:pPr>
            <a:endParaRPr lang="ca-ES" sz="1800" dirty="0" smtClean="0">
              <a:solidFill>
                <a:schemeClr val="tx1"/>
              </a:solidFill>
            </a:endParaRPr>
          </a:p>
          <a:p>
            <a:pPr lvl="2"/>
            <a:r>
              <a:rPr lang="ca-ES" sz="1800" dirty="0" smtClean="0">
                <a:solidFill>
                  <a:schemeClr val="tx1"/>
                </a:solidFill>
              </a:rPr>
              <a:t>Dades bancàries</a:t>
            </a:r>
          </a:p>
          <a:p>
            <a:pPr lvl="2">
              <a:spcBef>
                <a:spcPts val="0"/>
              </a:spcBef>
            </a:pPr>
            <a:endParaRPr lang="ca-ES" sz="1800" dirty="0" smtClean="0">
              <a:solidFill>
                <a:schemeClr val="tx1"/>
              </a:solidFill>
            </a:endParaRPr>
          </a:p>
          <a:p>
            <a:pPr lvl="2"/>
            <a:r>
              <a:rPr lang="ca-ES" sz="1800" dirty="0" smtClean="0">
                <a:solidFill>
                  <a:schemeClr val="tx1"/>
                </a:solidFill>
              </a:rPr>
              <a:t>Declaro</a:t>
            </a:r>
          </a:p>
          <a:p>
            <a:pPr lvl="2"/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4" name="Botó d'acció: endavant o següent 3">
            <a:hlinkClick r:id="" action="ppaction://hlinkshowjump?jump=nextslide" highlightClick="1"/>
          </p:cNvPr>
          <p:cNvSpPr/>
          <p:nvPr/>
        </p:nvSpPr>
        <p:spPr>
          <a:xfrm>
            <a:off x="1189963" y="1632857"/>
            <a:ext cx="409303" cy="357050"/>
          </a:xfrm>
          <a:prstGeom prst="actionButtonForwardNex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500" dirty="0" smtClean="0">
                <a:solidFill>
                  <a:schemeClr val="tx1"/>
                </a:solidFill>
              </a:rPr>
              <a:t>1</a:t>
            </a:r>
            <a:endParaRPr lang="ca-ES" sz="1500" dirty="0">
              <a:solidFill>
                <a:schemeClr val="tx1"/>
              </a:solidFill>
            </a:endParaRPr>
          </a:p>
        </p:txBody>
      </p:sp>
      <p:sp>
        <p:nvSpPr>
          <p:cNvPr id="6" name="Botó d'acció: endavant o següent 5">
            <a:hlinkClick r:id="" action="ppaction://hlinkshowjump?jump=nextslide" highlightClick="1"/>
          </p:cNvPr>
          <p:cNvSpPr/>
          <p:nvPr/>
        </p:nvSpPr>
        <p:spPr>
          <a:xfrm>
            <a:off x="5843638" y="1632857"/>
            <a:ext cx="409303" cy="357050"/>
          </a:xfrm>
          <a:prstGeom prst="actionButtonForwardNex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1500" dirty="0" smtClean="0">
                <a:solidFill>
                  <a:schemeClr val="tx1"/>
                </a:solidFill>
              </a:rPr>
              <a:t>2</a:t>
            </a:r>
            <a:endParaRPr lang="ca-ES" sz="1500" dirty="0">
              <a:solidFill>
                <a:schemeClr val="tx1"/>
              </a:solidFill>
            </a:endParaRPr>
          </a:p>
        </p:txBody>
      </p:sp>
      <p:pic>
        <p:nvPicPr>
          <p:cNvPr id="7" name="Imat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215" y="1380066"/>
            <a:ext cx="5975854" cy="223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9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961605" y="452718"/>
            <a:ext cx="9404723" cy="965535"/>
          </a:xfrm>
        </p:spPr>
        <p:txBody>
          <a:bodyPr/>
          <a:lstStyle/>
          <a:p>
            <a:r>
              <a:rPr lang="ca-ES" dirty="0" smtClean="0"/>
              <a:t>Tramitació electrònica</a:t>
            </a:r>
            <a:endParaRPr lang="ca-ES" dirty="0"/>
          </a:p>
        </p:txBody>
      </p:sp>
      <p:sp>
        <p:nvSpPr>
          <p:cNvPr id="9" name="Contenidor de contingut 4"/>
          <p:cNvSpPr txBox="1">
            <a:spLocks/>
          </p:cNvSpPr>
          <p:nvPr/>
        </p:nvSpPr>
        <p:spPr>
          <a:xfrm>
            <a:off x="878987" y="1418253"/>
            <a:ext cx="5784979" cy="46234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Wingdings 3" charset="2"/>
              <a:buNone/>
            </a:pPr>
            <a:r>
              <a:rPr lang="ca-ES" sz="2000" b="1" dirty="0" smtClean="0">
                <a:solidFill>
                  <a:schemeClr val="tx1"/>
                </a:solidFill>
              </a:rPr>
              <a:t>Adjuntar documentació</a:t>
            </a:r>
          </a:p>
          <a:p>
            <a:pPr marL="914400" lvl="2" indent="0">
              <a:spcBef>
                <a:spcPts val="0"/>
              </a:spcBef>
              <a:buFont typeface="Wingdings 3" charset="2"/>
              <a:buNone/>
            </a:pPr>
            <a:endParaRPr lang="ca-ES" sz="600" b="1" dirty="0" smtClean="0">
              <a:solidFill>
                <a:schemeClr val="tx1"/>
              </a:solidFill>
            </a:endParaRPr>
          </a:p>
          <a:p>
            <a:pPr lvl="2"/>
            <a:r>
              <a:rPr lang="ca-ES" sz="1600" b="1" u="sng" dirty="0" smtClean="0">
                <a:solidFill>
                  <a:schemeClr val="tx1"/>
                </a:solidFill>
              </a:rPr>
              <a:t>Fase 1</a:t>
            </a:r>
            <a:r>
              <a:rPr lang="ca-ES" sz="1600" b="1" dirty="0" smtClean="0">
                <a:solidFill>
                  <a:schemeClr val="tx1"/>
                </a:solidFill>
              </a:rPr>
              <a:t>: </a:t>
            </a:r>
            <a:r>
              <a:rPr lang="ca-ES" sz="1600" b="1" u="sng" dirty="0" smtClean="0">
                <a:solidFill>
                  <a:schemeClr val="tx1"/>
                </a:solidFill>
              </a:rPr>
              <a:t>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chemeClr val="tx1"/>
                </a:solidFill>
              </a:rPr>
              <a:t>	Annex 1 - Memòria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chemeClr val="tx1"/>
                </a:solidFill>
              </a:rPr>
              <a:t>	Annex 2 – Pressupost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chemeClr val="tx1"/>
                </a:solidFill>
              </a:rPr>
              <a:t>	Annex 3 – Dades MINHAP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chemeClr val="tx1"/>
                </a:solidFill>
              </a:rPr>
              <a:t>	Fotocòpia DNI representant entitat</a:t>
            </a:r>
          </a:p>
          <a:p>
            <a:pPr marL="800100" lvl="1">
              <a:buFont typeface="Wingdings" panose="05000000000000000000" pitchFamily="2" charset="2"/>
              <a:buChar char="q"/>
            </a:pPr>
            <a:endParaRPr lang="ca-ES" dirty="0" smtClean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chemeClr val="tx1"/>
                </a:solidFill>
              </a:rPr>
              <a:t>	Memòria prevenir assetjament sexual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chemeClr val="tx1"/>
                </a:solidFill>
              </a:rPr>
              <a:t>	Retribucions òrgans direcció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chemeClr val="tx1"/>
                </a:solidFill>
              </a:rPr>
              <a:t>	Estatuts</a:t>
            </a:r>
          </a:p>
          <a:p>
            <a:pPr marL="514350" lvl="1" indent="0">
              <a:buFont typeface="Wingdings 3" charset="2"/>
              <a:buNone/>
            </a:pPr>
            <a:endParaRPr lang="ca-ES" dirty="0" smtClean="0">
              <a:solidFill>
                <a:schemeClr val="tx1"/>
              </a:solidFill>
            </a:endParaRPr>
          </a:p>
          <a:p>
            <a:pPr lvl="2"/>
            <a:r>
              <a:rPr lang="ca-ES" sz="1600" b="1" u="sng" dirty="0" smtClean="0">
                <a:solidFill>
                  <a:schemeClr val="tx1"/>
                </a:solidFill>
              </a:rPr>
              <a:t>Fase 2</a:t>
            </a:r>
            <a:r>
              <a:rPr lang="ca-ES" sz="1600" b="1" dirty="0" smtClean="0">
                <a:solidFill>
                  <a:schemeClr val="tx1"/>
                </a:solidFill>
              </a:rPr>
              <a:t>:</a:t>
            </a:r>
            <a:r>
              <a:rPr lang="ca-ES" sz="1600" b="1" u="sng" dirty="0" smtClean="0">
                <a:solidFill>
                  <a:schemeClr val="tx1"/>
                </a:solidFill>
              </a:rPr>
              <a:t> 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chemeClr val="tx1"/>
                </a:solidFill>
              </a:rPr>
              <a:t>	Qualsevol altre document</a:t>
            </a:r>
            <a:endParaRPr lang="ca-ES" sz="1600" dirty="0">
              <a:solidFill>
                <a:schemeClr val="tx1"/>
              </a:solidFill>
            </a:endParaRP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987" y="1243246"/>
            <a:ext cx="5719595" cy="200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7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c">
  <a:themeElements>
    <a:clrScheme name="Floc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loc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c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1064</TotalTime>
  <Words>1098</Words>
  <Application>Microsoft Office PowerPoint</Application>
  <PresentationFormat>Pantalla panoràmica</PresentationFormat>
  <Paragraphs>232</Paragraphs>
  <Slides>13</Slides>
  <Notes>12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Floc</vt:lpstr>
      <vt:lpstr>Convocatòria subvencions Benestar i Família 2019</vt:lpstr>
      <vt:lpstr>Línies i objectius específics</vt:lpstr>
      <vt:lpstr>Entitats beneficiàries i requisits</vt:lpstr>
      <vt:lpstr>Dades importants tramitació</vt:lpstr>
      <vt:lpstr>Procediment tramitació</vt:lpstr>
      <vt:lpstr>Sol·licitud</vt:lpstr>
      <vt:lpstr>Import a subvencionar</vt:lpstr>
      <vt:lpstr>Tramitació electrònica</vt:lpstr>
      <vt:lpstr>Tramitació electrònica</vt:lpstr>
      <vt:lpstr>Tramitació electrònica</vt:lpstr>
      <vt:lpstr>Justificació</vt:lpstr>
      <vt:lpstr>Annex B – Relació de despeses</vt:lpstr>
      <vt:lpstr>Dubtes i consultes</vt:lpstr>
    </vt:vector>
  </TitlesOfParts>
  <Company>Ajt. Vic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SUBVENCIONS</dc:title>
  <dc:creator>Vicky Martinez</dc:creator>
  <cp:lastModifiedBy>Núria Garriga Font</cp:lastModifiedBy>
  <cp:revision>112</cp:revision>
  <cp:lastPrinted>2018-04-11T11:11:14Z</cp:lastPrinted>
  <dcterms:created xsi:type="dcterms:W3CDTF">2018-03-13T08:53:42Z</dcterms:created>
  <dcterms:modified xsi:type="dcterms:W3CDTF">2019-04-12T07:03:08Z</dcterms:modified>
</cp:coreProperties>
</file>